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3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8.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6.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notesSlides/notesSlide5.xml" ContentType="application/vnd.openxmlformats-officedocument.presentationml.notesSlide+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7" r:id="rId1"/>
  </p:sldMasterIdLst>
  <p:notesMasterIdLst>
    <p:notesMasterId r:id="rId42"/>
  </p:notesMasterIdLst>
  <p:sldIdLst>
    <p:sldId id="256" r:id="rId2"/>
    <p:sldId id="285" r:id="rId3"/>
    <p:sldId id="268" r:id="rId4"/>
    <p:sldId id="287" r:id="rId5"/>
    <p:sldId id="300" r:id="rId6"/>
    <p:sldId id="301" r:id="rId7"/>
    <p:sldId id="302" r:id="rId8"/>
    <p:sldId id="303" r:id="rId9"/>
    <p:sldId id="304" r:id="rId10"/>
    <p:sldId id="305" r:id="rId11"/>
    <p:sldId id="306" r:id="rId12"/>
    <p:sldId id="281" r:id="rId13"/>
    <p:sldId id="257" r:id="rId14"/>
    <p:sldId id="284" r:id="rId15"/>
    <p:sldId id="282" r:id="rId16"/>
    <p:sldId id="283" r:id="rId17"/>
    <p:sldId id="273" r:id="rId18"/>
    <p:sldId id="307" r:id="rId19"/>
    <p:sldId id="276" r:id="rId20"/>
    <p:sldId id="288" r:id="rId21"/>
    <p:sldId id="289" r:id="rId22"/>
    <p:sldId id="290" r:id="rId23"/>
    <p:sldId id="293" r:id="rId24"/>
    <p:sldId id="294" r:id="rId25"/>
    <p:sldId id="295" r:id="rId26"/>
    <p:sldId id="299" r:id="rId27"/>
    <p:sldId id="296" r:id="rId28"/>
    <p:sldId id="258" r:id="rId29"/>
    <p:sldId id="261" r:id="rId30"/>
    <p:sldId id="262" r:id="rId31"/>
    <p:sldId id="278" r:id="rId32"/>
    <p:sldId id="277" r:id="rId33"/>
    <p:sldId id="275" r:id="rId34"/>
    <p:sldId id="298" r:id="rId35"/>
    <p:sldId id="308" r:id="rId36"/>
    <p:sldId id="310" r:id="rId37"/>
    <p:sldId id="309" r:id="rId38"/>
    <p:sldId id="259" r:id="rId39"/>
    <p:sldId id="311" r:id="rId40"/>
    <p:sldId id="260" r:id="rId4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94660"/>
  </p:normalViewPr>
  <p:slideViewPr>
    <p:cSldViewPr snapToGrid="0">
      <p:cViewPr varScale="1">
        <p:scale>
          <a:sx n="84" d="100"/>
          <a:sy n="84" d="100"/>
        </p:scale>
        <p:origin x="67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customXml" Target="../customXml/item1.xml"/><Relationship Id="rId50" Type="http://schemas.openxmlformats.org/officeDocument/2006/relationships/customXml" Target="../customXml/item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CAAEAA4-4E3E-4D62-8D90-4CAB4FBFD8DE}" type="datetimeFigureOut">
              <a:rPr lang="en-US" smtClean="0"/>
              <a:t>9/13/2017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EAD61CCE-4847-499E-810D-EFFC6BA418FF}" type="slidenum">
              <a:rPr lang="en-US" smtClean="0"/>
              <a:t>‹#›</a:t>
            </a:fld>
            <a:endParaRPr lang="en-US"/>
          </a:p>
        </p:txBody>
      </p:sp>
    </p:spTree>
    <p:extLst>
      <p:ext uri="{BB962C8B-B14F-4D97-AF65-F5344CB8AC3E}">
        <p14:creationId xmlns:p14="http://schemas.microsoft.com/office/powerpoint/2010/main" val="4161555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 “blended” learning – where the traditional classroom is face-to-face. The “blended” classroom can include both face-to-face and virtual (on-line, ex) elements.  A 1988-2009 study by the US DOE reported in its meta-analysis that students in blended environments performed better than those in a purely virtual setting, and somewhat stronger that students taught solely in face-to-face environments. http://www2.ed.gov/rschstat/eva;/tech/evidence-based-practices/finalreport.pdf .  The cohort, though, included students k-12.</a:t>
            </a:r>
          </a:p>
        </p:txBody>
      </p:sp>
      <p:sp>
        <p:nvSpPr>
          <p:cNvPr id="4" name="Slide Number Placeholder 3"/>
          <p:cNvSpPr>
            <a:spLocks noGrp="1"/>
          </p:cNvSpPr>
          <p:nvPr>
            <p:ph type="sldNum" sz="quarter" idx="10"/>
          </p:nvPr>
        </p:nvSpPr>
        <p:spPr/>
        <p:txBody>
          <a:bodyPr/>
          <a:lstStyle/>
          <a:p>
            <a:fld id="{EAD61CCE-4847-499E-810D-EFFC6BA418FF}" type="slidenum">
              <a:rPr lang="en-US" smtClean="0"/>
              <a:t>4</a:t>
            </a:fld>
            <a:endParaRPr lang="en-US"/>
          </a:p>
        </p:txBody>
      </p:sp>
    </p:spTree>
    <p:extLst>
      <p:ext uri="{BB962C8B-B14F-4D97-AF65-F5344CB8AC3E}">
        <p14:creationId xmlns:p14="http://schemas.microsoft.com/office/powerpoint/2010/main" val="3338574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that torts have roughly the same structure: the P must plead and prove her prima facie case by a preponderance of the evidence and if P does so, P wins unless D pleads and proves an affirmative defense.  The structure of a prima facie </a:t>
            </a:r>
            <a:r>
              <a:rPr lang="en-US" dirty="0" err="1"/>
              <a:t>cae</a:t>
            </a:r>
            <a:r>
              <a:rPr lang="en-US" dirty="0"/>
              <a:t> for all torts requires P to plead and prove:</a:t>
            </a:r>
          </a:p>
          <a:p>
            <a:pPr marL="228600" indent="-228600">
              <a:buAutoNum type="arabicPeriod"/>
            </a:pPr>
            <a:r>
              <a:rPr lang="en-US" dirty="0"/>
              <a:t>D engaged in requisite tortious conduct</a:t>
            </a:r>
          </a:p>
          <a:p>
            <a:pPr marL="228600" indent="-228600">
              <a:buAutoNum type="arabicPeriod"/>
            </a:pPr>
            <a:r>
              <a:rPr lang="en-US" dirty="0"/>
              <a:t>Causation</a:t>
            </a:r>
          </a:p>
          <a:p>
            <a:pPr marL="228600" indent="-228600">
              <a:buAutoNum type="arabicPeriod"/>
            </a:pPr>
            <a:r>
              <a:rPr lang="en-US" dirty="0"/>
              <a:t>Damages</a:t>
            </a:r>
          </a:p>
          <a:p>
            <a:pPr marL="0" indent="0">
              <a:buNone/>
            </a:pPr>
            <a:r>
              <a:rPr lang="en-US" dirty="0"/>
              <a:t>(each category may have sub-parts or alternatives)</a:t>
            </a:r>
          </a:p>
        </p:txBody>
      </p:sp>
      <p:sp>
        <p:nvSpPr>
          <p:cNvPr id="4" name="Slide Number Placeholder 3"/>
          <p:cNvSpPr>
            <a:spLocks noGrp="1"/>
          </p:cNvSpPr>
          <p:nvPr>
            <p:ph type="sldNum" sz="quarter" idx="10"/>
          </p:nvPr>
        </p:nvSpPr>
        <p:spPr/>
        <p:txBody>
          <a:bodyPr/>
          <a:lstStyle/>
          <a:p>
            <a:fld id="{E3AE4A14-9B83-415C-8B3D-A4B89F635A3F}" type="slidenum">
              <a:rPr lang="en-US" smtClean="0"/>
              <a:t>5</a:t>
            </a:fld>
            <a:endParaRPr lang="en-US"/>
          </a:p>
        </p:txBody>
      </p:sp>
    </p:spTree>
    <p:extLst>
      <p:ext uri="{BB962C8B-B14F-4D97-AF65-F5344CB8AC3E}">
        <p14:creationId xmlns:p14="http://schemas.microsoft.com/office/powerpoint/2010/main" val="228267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RT1 – 1939; RT2 – 1964; RT3 began in 1992, some parts complete, but intentional torts are still in progress. RT3 leaves intact many sections of RT2. RTs look like black letter rules, but are not statutes &amp; are not primary authority.  They are not binding, but are highly persuasive. The come from the ALI and are the result of expert synthesis of the work products of state and federal courts to determine what is the “best” governing rule. </a:t>
            </a:r>
          </a:p>
        </p:txBody>
      </p:sp>
      <p:sp>
        <p:nvSpPr>
          <p:cNvPr id="4" name="Slide Number Placeholder 3"/>
          <p:cNvSpPr>
            <a:spLocks noGrp="1"/>
          </p:cNvSpPr>
          <p:nvPr>
            <p:ph type="sldNum" sz="quarter" idx="10"/>
          </p:nvPr>
        </p:nvSpPr>
        <p:spPr/>
        <p:txBody>
          <a:bodyPr/>
          <a:lstStyle/>
          <a:p>
            <a:fld id="{E3AE4A14-9B83-415C-8B3D-A4B89F635A3F}" type="slidenum">
              <a:rPr lang="en-US" smtClean="0"/>
              <a:t>6</a:t>
            </a:fld>
            <a:endParaRPr lang="en-US"/>
          </a:p>
        </p:txBody>
      </p:sp>
    </p:spTree>
    <p:extLst>
      <p:ext uri="{BB962C8B-B14F-4D97-AF65-F5344CB8AC3E}">
        <p14:creationId xmlns:p14="http://schemas.microsoft.com/office/powerpoint/2010/main" val="192404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Schoolbook" panose="02040604050505020304" pitchFamily="18" charset="0"/>
              </a:rPr>
              <a:t>Short and long term relationships – </a:t>
            </a:r>
          </a:p>
          <a:p>
            <a:pPr lvl="1"/>
            <a:r>
              <a:rPr lang="en-US" dirty="0">
                <a:latin typeface="Century Schoolbook" panose="02040604050505020304" pitchFamily="18" charset="0"/>
              </a:rPr>
              <a:t>Short term – studies tend to suggest short term memory is lost at a rate of 25 % every 24 hours.  If not lost, the memory becomes fractured.  Very quickly inaccessible.</a:t>
            </a:r>
          </a:p>
          <a:p>
            <a:pPr lvl="1"/>
            <a:r>
              <a:rPr lang="en-US" dirty="0">
                <a:latin typeface="Century Schoolbook" panose="02040604050505020304" pitchFamily="18" charset="0"/>
              </a:rPr>
              <a:t>Long term memory – tends to be “chunked,” and access may depend on clues or be uneven (chunks)</a:t>
            </a:r>
          </a:p>
          <a:p>
            <a:endParaRPr lang="en-US" dirty="0">
              <a:latin typeface="Century Schoolbook" panose="02040604050505020304" pitchFamily="18" charset="0"/>
            </a:endParaRPr>
          </a:p>
          <a:p>
            <a:r>
              <a:rPr lang="en-US" dirty="0">
                <a:latin typeface="Century Schoolbook" panose="02040604050505020304" pitchFamily="18" charset="0"/>
              </a:rPr>
              <a:t>Atkinson &amp; Shiffrin - flow of information from sensory input to long-term has to pass through short term – registered by sensory receptors </a:t>
            </a:r>
          </a:p>
          <a:p>
            <a:r>
              <a:rPr lang="en-US" dirty="0">
                <a:latin typeface="Century Schoolbook" panose="02040604050505020304" pitchFamily="18" charset="0"/>
              </a:rPr>
              <a:t>Baddeley-Hitch – dynamic concept of “working memory” </a:t>
            </a:r>
          </a:p>
          <a:p>
            <a:r>
              <a:rPr lang="en-US" dirty="0">
                <a:latin typeface="Century Schoolbook" panose="02040604050505020304" pitchFamily="18" charset="0"/>
              </a:rPr>
              <a:t>Memory – </a:t>
            </a:r>
          </a:p>
          <a:p>
            <a:pPr lvl="1"/>
            <a:r>
              <a:rPr lang="en-US" dirty="0">
                <a:latin typeface="Century Schoolbook" panose="02040604050505020304" pitchFamily="18" charset="0"/>
              </a:rPr>
              <a:t>Short term storage has the function of enabling complex cognitive activities requiring integration, coordination, and manipulation of information.  </a:t>
            </a:r>
          </a:p>
          <a:p>
            <a:pPr lvl="1"/>
            <a:r>
              <a:rPr lang="en-US" dirty="0">
                <a:latin typeface="Century Schoolbook" panose="02040604050505020304" pitchFamily="18" charset="0"/>
              </a:rPr>
              <a:t>Use executive function to determine what to store and what mental processes to use to store.</a:t>
            </a:r>
          </a:p>
          <a:p>
            <a:r>
              <a:rPr lang="en-US" dirty="0">
                <a:latin typeface="Century Schoolbook" panose="02040604050505020304" pitchFamily="18" charset="0"/>
              </a:rPr>
              <a:t>Executive function requires </a:t>
            </a:r>
            <a:r>
              <a:rPr lang="en-US" i="1" dirty="0">
                <a:latin typeface="Century Schoolbook" panose="02040604050505020304" pitchFamily="18" charset="0"/>
              </a:rPr>
              <a:t>verbal information and visuospatial information</a:t>
            </a:r>
            <a:r>
              <a:rPr lang="en-US" dirty="0">
                <a:latin typeface="Century Schoolbook" panose="02040604050505020304" pitchFamily="18" charset="0"/>
              </a:rPr>
              <a:t> to coordinate (work) for learning, storage, and retrieval.</a:t>
            </a:r>
          </a:p>
          <a:p>
            <a:r>
              <a:rPr lang="en-US" dirty="0">
                <a:latin typeface="Century Schoolbook" panose="02040604050505020304" pitchFamily="18" charset="0"/>
              </a:rPr>
              <a:t>And this or Atkinson &amp; </a:t>
            </a:r>
            <a:r>
              <a:rPr lang="en-US" dirty="0" err="1">
                <a:latin typeface="Century Schoolbook" panose="02040604050505020304" pitchFamily="18" charset="0"/>
              </a:rPr>
              <a:t>Shiffron’s</a:t>
            </a:r>
            <a:r>
              <a:rPr lang="en-US" dirty="0">
                <a:latin typeface="Century Schoolbook" panose="02040604050505020304" pitchFamily="18" charset="0"/>
              </a:rPr>
              <a:t> “flow from </a:t>
            </a:r>
            <a:r>
              <a:rPr lang="en-US" i="1" dirty="0">
                <a:latin typeface="Century Schoolbook" panose="02040604050505020304" pitchFamily="18" charset="0"/>
              </a:rPr>
              <a:t>sensory input</a:t>
            </a:r>
            <a:r>
              <a:rPr lang="en-US" dirty="0">
                <a:latin typeface="Century Schoolbook" panose="02040604050505020304" pitchFamily="18" charset="0"/>
              </a:rPr>
              <a:t>” is where “active learning” comes in. </a:t>
            </a:r>
          </a:p>
          <a:p>
            <a:r>
              <a:rPr lang="en-US" dirty="0">
                <a:latin typeface="Century Schoolbook" panose="02040604050505020304" pitchFamily="18" charset="0"/>
              </a:rPr>
              <a:t>Sources:</a:t>
            </a:r>
          </a:p>
          <a:p>
            <a:r>
              <a:rPr lang="en-US" dirty="0"/>
              <a:t>Daneman &amp; Carpenter, 1980</a:t>
            </a:r>
          </a:p>
          <a:p>
            <a:r>
              <a:rPr lang="en-US" dirty="0"/>
              <a:t>Kane &amp; Engle, 2002; </a:t>
            </a:r>
            <a:r>
              <a:rPr lang="en-US" dirty="0" err="1"/>
              <a:t>Kyllonen</a:t>
            </a:r>
            <a:r>
              <a:rPr lang="en-US" dirty="0"/>
              <a:t> &amp; Christal, 1990)</a:t>
            </a:r>
          </a:p>
          <a:p>
            <a:r>
              <a:rPr lang="en-US" dirty="0"/>
              <a:t>R. C. Atkinson and R.M. Shiffrin, “The control of short-term memory.” </a:t>
            </a:r>
            <a:r>
              <a:rPr lang="en-US" i="1" dirty="0"/>
              <a:t>Scientific American</a:t>
            </a:r>
            <a:r>
              <a:rPr lang="en-US" dirty="0"/>
              <a:t>, Aug. 1971, Vol. 225 No. 2. - on the relationship of short term and long term memory (flow of information from sensory input to long-term has to pass through short term – registered by sensory receptors &amp; rehearsed.)</a:t>
            </a:r>
          </a:p>
          <a:p>
            <a:r>
              <a:rPr lang="en-US" dirty="0"/>
              <a:t>Baddeley, A.D., and Hitch, G.J. (1974) Working memory. In G. Bower, ed., The psychology of learning and motivation (Vol. VIII, pp. 47-89). (New York:  Academic Press.)</a:t>
            </a:r>
          </a:p>
        </p:txBody>
      </p:sp>
      <p:sp>
        <p:nvSpPr>
          <p:cNvPr id="4" name="Slide Number Placeholder 3"/>
          <p:cNvSpPr>
            <a:spLocks noGrp="1"/>
          </p:cNvSpPr>
          <p:nvPr>
            <p:ph type="sldNum" sz="quarter" idx="10"/>
          </p:nvPr>
        </p:nvSpPr>
        <p:spPr/>
        <p:txBody>
          <a:bodyPr/>
          <a:lstStyle/>
          <a:p>
            <a:fld id="{EAD61CCE-4847-499E-810D-EFFC6BA418FF}" type="slidenum">
              <a:rPr lang="en-US" smtClean="0"/>
              <a:t>23</a:t>
            </a:fld>
            <a:endParaRPr lang="en-US"/>
          </a:p>
        </p:txBody>
      </p:sp>
    </p:spTree>
    <p:extLst>
      <p:ext uri="{BB962C8B-B14F-4D97-AF65-F5344CB8AC3E}">
        <p14:creationId xmlns:p14="http://schemas.microsoft.com/office/powerpoint/2010/main" val="2701854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“Flipping” is a relatively new term.  Although variations of preparation for use in the classroom models have existed (think Socratic), two chemistry teachers from Colorado are referred to as the originators of the modern concept of “Flipped Learning.”  The story behind their work is that the teachers became concerned that athlete-students missed end-of-day classes to travel to other schools for competitions, games, or other events.  Out of that concern, the teachers began to live video record their lectures and demonstrations, and post slide presentations with annotations.  What was particularly significant was that the teachers discovered software to screencast </a:t>
            </a:r>
            <a:r>
              <a:rPr lang="en-US" b="1" dirty="0"/>
              <a:t>and</a:t>
            </a:r>
            <a:r>
              <a:rPr lang="en-US" b="0" dirty="0"/>
              <a:t> to record PowerPoint presentations.  They recorded and posted their live lectures for students who missed class.</a:t>
            </a:r>
            <a:endParaRPr lang="en-US" dirty="0"/>
          </a:p>
        </p:txBody>
      </p:sp>
      <p:sp>
        <p:nvSpPr>
          <p:cNvPr id="4" name="Slide Number Placeholder 3"/>
          <p:cNvSpPr>
            <a:spLocks noGrp="1"/>
          </p:cNvSpPr>
          <p:nvPr>
            <p:ph type="sldNum" sz="quarter" idx="10"/>
          </p:nvPr>
        </p:nvSpPr>
        <p:spPr/>
        <p:txBody>
          <a:bodyPr/>
          <a:lstStyle/>
          <a:p>
            <a:fld id="{EAD61CCE-4847-499E-810D-EFFC6BA418FF}" type="slidenum">
              <a:rPr lang="en-US" smtClean="0"/>
              <a:t>25</a:t>
            </a:fld>
            <a:endParaRPr lang="en-US"/>
          </a:p>
        </p:txBody>
      </p:sp>
    </p:spTree>
    <p:extLst>
      <p:ext uri="{BB962C8B-B14F-4D97-AF65-F5344CB8AC3E}">
        <p14:creationId xmlns:p14="http://schemas.microsoft.com/office/powerpoint/2010/main" val="749777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 respond to web-based questions before class and the professor uses in class feedback a. to inform own teaching; b. for peer instructions; c. for group instruction. </a:t>
            </a:r>
          </a:p>
          <a:p>
            <a:endParaRPr lang="en-US" dirty="0"/>
          </a:p>
        </p:txBody>
      </p:sp>
      <p:sp>
        <p:nvSpPr>
          <p:cNvPr id="4" name="Slide Number Placeholder 3"/>
          <p:cNvSpPr>
            <a:spLocks noGrp="1"/>
          </p:cNvSpPr>
          <p:nvPr>
            <p:ph type="sldNum" sz="quarter" idx="10"/>
          </p:nvPr>
        </p:nvSpPr>
        <p:spPr/>
        <p:txBody>
          <a:bodyPr/>
          <a:lstStyle/>
          <a:p>
            <a:fld id="{EAD61CCE-4847-499E-810D-EFFC6BA418FF}" type="slidenum">
              <a:rPr lang="en-US" smtClean="0"/>
              <a:t>27</a:t>
            </a:fld>
            <a:endParaRPr lang="en-US"/>
          </a:p>
        </p:txBody>
      </p:sp>
    </p:spTree>
    <p:extLst>
      <p:ext uri="{BB962C8B-B14F-4D97-AF65-F5344CB8AC3E}">
        <p14:creationId xmlns:p14="http://schemas.microsoft.com/office/powerpoint/2010/main" val="99801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9/13/2017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507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9/13/2017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10306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9/13/2017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7377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9/13/2017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1635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9/13/2017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079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9/13/2017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3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9/13/2017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51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9/13/2017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799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818C68F-D26B-8F47-958C-23B49CF8A634}" type="datetimeFigureOut">
              <a:rPr lang="en-US" smtClean="0"/>
              <a:pPr/>
              <a:t>9/13/2017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00256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0DF5E60-9974-AC48-9591-99C2BB44B7CF}" type="datetimeFigureOut">
              <a:rPr lang="en-US" smtClean="0"/>
              <a:pPr/>
              <a:t>9/13/2017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0463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smtClean="0"/>
              <a:pPr/>
              <a:t>9/13/2017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4621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9B482E8-6E0E-1B4F-B1FD-C69DB9E858D9}" type="datetimeFigureOut">
              <a:rPr lang="en-US" smtClean="0"/>
              <a:pPr/>
              <a:t>9/13/2017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89095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Flipping the Classroom</a:t>
            </a:r>
          </a:p>
        </p:txBody>
      </p:sp>
      <p:sp>
        <p:nvSpPr>
          <p:cNvPr id="3" name="Subtitle 2"/>
          <p:cNvSpPr>
            <a:spLocks noGrp="1"/>
          </p:cNvSpPr>
          <p:nvPr>
            <p:ph type="subTitle" idx="1"/>
          </p:nvPr>
        </p:nvSpPr>
        <p:spPr/>
        <p:txBody>
          <a:bodyPr/>
          <a:lstStyle/>
          <a:p>
            <a:r>
              <a:rPr lang="en-US" dirty="0"/>
              <a:t>Blended Learning in Search of Better Outcomes</a:t>
            </a:r>
          </a:p>
        </p:txBody>
      </p:sp>
    </p:spTree>
    <p:extLst>
      <p:ext uri="{BB962C8B-B14F-4D97-AF65-F5344CB8AC3E}">
        <p14:creationId xmlns:p14="http://schemas.microsoft.com/office/powerpoint/2010/main" val="28418988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 6</a:t>
            </a:r>
          </a:p>
        </p:txBody>
      </p:sp>
      <p:sp>
        <p:nvSpPr>
          <p:cNvPr id="3" name="Content Placeholder 2"/>
          <p:cNvSpPr>
            <a:spLocks noGrp="1"/>
          </p:cNvSpPr>
          <p:nvPr>
            <p:ph idx="1"/>
          </p:nvPr>
        </p:nvSpPr>
        <p:spPr/>
        <p:txBody>
          <a:bodyPr/>
          <a:lstStyle/>
          <a:p>
            <a:r>
              <a:rPr lang="en-US" dirty="0"/>
              <a:t>A sends B a box of chocolates. A made sure that one out of every six chocolates is poisoned with arsenic. B eats several of the non-poisoned chocolates and is unaware that poisoned chocolates are in the box.  A later informs B that poisoned chocolates were in the box.  Has A battered B?</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2300" y="3915177"/>
            <a:ext cx="3837784" cy="2553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200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a:t>
            </a:r>
            <a:endParaRPr lang="en-US" dirty="0"/>
          </a:p>
        </p:txBody>
      </p:sp>
      <p:sp>
        <p:nvSpPr>
          <p:cNvPr id="3" name="Content Placeholder 2"/>
          <p:cNvSpPr>
            <a:spLocks noGrp="1"/>
          </p:cNvSpPr>
          <p:nvPr>
            <p:ph idx="1"/>
          </p:nvPr>
        </p:nvSpPr>
        <p:spPr/>
        <p:txBody>
          <a:bodyPr/>
          <a:lstStyle/>
          <a:p>
            <a:endParaRPr lang="en-US" dirty="0" smtClean="0"/>
          </a:p>
          <a:p>
            <a:endParaRPr lang="en-US" dirty="0"/>
          </a:p>
          <a:p>
            <a:r>
              <a:rPr lang="en-US" sz="4800" dirty="0" smtClean="0"/>
              <a:t>What does it mean to flip a classroom, engage in blended learning, and promote active learning?</a:t>
            </a:r>
            <a:endParaRPr lang="en-US" sz="4800" dirty="0"/>
          </a:p>
        </p:txBody>
      </p:sp>
    </p:spTree>
    <p:extLst>
      <p:ext uri="{BB962C8B-B14F-4D97-AF65-F5344CB8AC3E}">
        <p14:creationId xmlns:p14="http://schemas.microsoft.com/office/powerpoint/2010/main" val="3738826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163902" y="0"/>
            <a:ext cx="8023351" cy="6609144"/>
          </a:xfrm>
          <a:prstGeom prst="rect">
            <a:avLst/>
          </a:prstGeom>
        </p:spPr>
      </p:pic>
      <p:pic>
        <p:nvPicPr>
          <p:cNvPr id="5" name="Picture 4"/>
          <p:cNvPicPr>
            <a:picLocks noChangeAspect="1"/>
          </p:cNvPicPr>
          <p:nvPr/>
        </p:nvPicPr>
        <p:blipFill>
          <a:blip r:embed="rId3"/>
          <a:stretch>
            <a:fillRect/>
          </a:stretch>
        </p:blipFill>
        <p:spPr>
          <a:xfrm>
            <a:off x="5943600" y="1736203"/>
            <a:ext cx="5865903" cy="4004840"/>
          </a:xfrm>
          <a:prstGeom prst="rect">
            <a:avLst/>
          </a:prstGeom>
        </p:spPr>
      </p:pic>
    </p:spTree>
    <p:extLst>
      <p:ext uri="{BB962C8B-B14F-4D97-AF65-F5344CB8AC3E}">
        <p14:creationId xmlns:p14="http://schemas.microsoft.com/office/powerpoint/2010/main" val="3331413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13472" y="1417638"/>
            <a:ext cx="7737894" cy="3792717"/>
          </a:xfrm>
          <a:prstGeom prst="rect">
            <a:avLst/>
          </a:prstGeom>
        </p:spPr>
      </p:pic>
    </p:spTree>
    <p:extLst>
      <p:ext uri="{BB962C8B-B14F-4D97-AF65-F5344CB8AC3E}">
        <p14:creationId xmlns:p14="http://schemas.microsoft.com/office/powerpoint/2010/main" val="2067268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152401" y="254000"/>
            <a:ext cx="8418274" cy="6471920"/>
          </a:xfrm>
          <a:prstGeom prst="rect">
            <a:avLst/>
          </a:prstGeom>
        </p:spPr>
      </p:pic>
      <p:pic>
        <p:nvPicPr>
          <p:cNvPr id="5" name="Picture 4"/>
          <p:cNvPicPr>
            <a:picLocks noChangeAspect="1"/>
          </p:cNvPicPr>
          <p:nvPr/>
        </p:nvPicPr>
        <p:blipFill>
          <a:blip r:embed="rId3"/>
          <a:stretch>
            <a:fillRect/>
          </a:stretch>
        </p:blipFill>
        <p:spPr>
          <a:xfrm>
            <a:off x="5424853" y="1463358"/>
            <a:ext cx="6767147" cy="5216842"/>
          </a:xfrm>
          <a:prstGeom prst="rect">
            <a:avLst/>
          </a:prstGeom>
        </p:spPr>
      </p:pic>
    </p:spTree>
    <p:extLst>
      <p:ext uri="{BB962C8B-B14F-4D97-AF65-F5344CB8AC3E}">
        <p14:creationId xmlns:p14="http://schemas.microsoft.com/office/powerpoint/2010/main" val="865375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8525377" cy="6858000"/>
          </a:xfrm>
          <a:prstGeom prst="rect">
            <a:avLst/>
          </a:prstGeom>
        </p:spPr>
      </p:pic>
      <p:pic>
        <p:nvPicPr>
          <p:cNvPr id="5" name="Picture 4"/>
          <p:cNvPicPr>
            <a:picLocks noChangeAspect="1"/>
          </p:cNvPicPr>
          <p:nvPr/>
        </p:nvPicPr>
        <p:blipFill>
          <a:blip r:embed="rId3"/>
          <a:stretch>
            <a:fillRect/>
          </a:stretch>
        </p:blipFill>
        <p:spPr>
          <a:xfrm>
            <a:off x="6849374" y="2213303"/>
            <a:ext cx="5342626" cy="3695792"/>
          </a:xfrm>
          <a:prstGeom prst="rect">
            <a:avLst/>
          </a:prstGeom>
        </p:spPr>
      </p:pic>
    </p:spTree>
    <p:extLst>
      <p:ext uri="{BB962C8B-B14F-4D97-AF65-F5344CB8AC3E}">
        <p14:creationId xmlns:p14="http://schemas.microsoft.com/office/powerpoint/2010/main" val="2341399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2720" y="193040"/>
            <a:ext cx="8115001" cy="6410960"/>
          </a:xfrm>
          <a:prstGeom prst="rect">
            <a:avLst/>
          </a:prstGeom>
        </p:spPr>
      </p:pic>
      <p:pic>
        <p:nvPicPr>
          <p:cNvPr id="5" name="Picture 4"/>
          <p:cNvPicPr>
            <a:picLocks noChangeAspect="1"/>
          </p:cNvPicPr>
          <p:nvPr/>
        </p:nvPicPr>
        <p:blipFill>
          <a:blip r:embed="rId3"/>
          <a:stretch>
            <a:fillRect/>
          </a:stretch>
        </p:blipFill>
        <p:spPr>
          <a:xfrm>
            <a:off x="6095999" y="2082800"/>
            <a:ext cx="5872577" cy="4023360"/>
          </a:xfrm>
          <a:prstGeom prst="rect">
            <a:avLst/>
          </a:prstGeom>
        </p:spPr>
      </p:pic>
    </p:spTree>
    <p:extLst>
      <p:ext uri="{BB962C8B-B14F-4D97-AF65-F5344CB8AC3E}">
        <p14:creationId xmlns:p14="http://schemas.microsoft.com/office/powerpoint/2010/main" val="2084700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Continued (comments)</a:t>
            </a:r>
          </a:p>
        </p:txBody>
      </p:sp>
      <p:sp>
        <p:nvSpPr>
          <p:cNvPr id="3" name="Content Placeholder 2"/>
          <p:cNvSpPr>
            <a:spLocks noGrp="1"/>
          </p:cNvSpPr>
          <p:nvPr>
            <p:ph idx="1"/>
          </p:nvPr>
        </p:nvSpPr>
        <p:spPr>
          <a:xfrm>
            <a:off x="818712" y="2222287"/>
            <a:ext cx="10554574" cy="4290656"/>
          </a:xfrm>
        </p:spPr>
        <p:txBody>
          <a:bodyPr>
            <a:normAutofit fontScale="85000" lnSpcReduction="20000"/>
          </a:bodyPr>
          <a:lstStyle/>
          <a:p>
            <a:r>
              <a:rPr lang="en-US" dirty="0"/>
              <a:t>I don't know which techniques will yield the highest positive impact in student learning.</a:t>
            </a:r>
          </a:p>
          <a:p>
            <a:r>
              <a:rPr lang="en-US" dirty="0"/>
              <a:t>I truly believe that flipping the classroom makes the classroom teaching more rather than less relevant. </a:t>
            </a:r>
          </a:p>
          <a:p>
            <a:r>
              <a:rPr lang="en-US" dirty="0"/>
              <a:t>Students can miss a traditional lecture, but it’s hard to make up a missed, flipped classroom.</a:t>
            </a:r>
          </a:p>
          <a:p>
            <a:r>
              <a:rPr lang="en-US" dirty="0"/>
              <a:t>It does sound like more work but I wouldn't presume that the value is limited.</a:t>
            </a:r>
          </a:p>
          <a:p>
            <a:r>
              <a:rPr lang="en-US" dirty="0"/>
              <a:t>When I have used out of class audio or video recordings I've felt compelled to essentially represent the material when there are students who are not fully up to speed, so the effort seems wasted.</a:t>
            </a:r>
          </a:p>
          <a:p>
            <a:r>
              <a:rPr lang="en-US" dirty="0"/>
              <a:t>It's more that I'm not sure how to make it work -- I'm still very new at this! </a:t>
            </a:r>
          </a:p>
          <a:p>
            <a:r>
              <a:rPr lang="en-US" dirty="0"/>
              <a:t>Will students actually watch the videos?  Will out-of-class videos be any better at engaging students if traditional lectures don’t?</a:t>
            </a:r>
          </a:p>
          <a:p>
            <a:r>
              <a:rPr lang="en-US" dirty="0"/>
              <a:t>I've found that it can be difficult to bring a class back to where it needs to be when a student is in charge of discussion and the discussion goes awry. </a:t>
            </a:r>
          </a:p>
          <a:p>
            <a:r>
              <a:rPr lang="en-US" dirty="0"/>
              <a:t>Re additional work: this is a fear more than an experience (but something of an experience as well). </a:t>
            </a:r>
          </a:p>
          <a:p>
            <a:r>
              <a:rPr lang="en-US" dirty="0"/>
              <a:t>I worry about ownership of online and other pre-prepared content.</a:t>
            </a:r>
          </a:p>
        </p:txBody>
      </p:sp>
    </p:spTree>
    <p:extLst>
      <p:ext uri="{BB962C8B-B14F-4D97-AF65-F5344CB8AC3E}">
        <p14:creationId xmlns:p14="http://schemas.microsoft.com/office/powerpoint/2010/main" val="1355655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r>
              <a:rPr lang="en-US" sz="6000" dirty="0" smtClean="0"/>
              <a:t>DOES IT WORK?</a:t>
            </a:r>
            <a:endParaRPr lang="en-US" sz="6000" dirty="0"/>
          </a:p>
        </p:txBody>
      </p:sp>
    </p:spTree>
    <p:extLst>
      <p:ext uri="{BB962C8B-B14F-4D97-AF65-F5344CB8AC3E}">
        <p14:creationId xmlns:p14="http://schemas.microsoft.com/office/powerpoint/2010/main" val="1087487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The Theory</a:t>
            </a:r>
          </a:p>
        </p:txBody>
      </p:sp>
      <p:sp>
        <p:nvSpPr>
          <p:cNvPr id="3" name="Content Placeholder 2"/>
          <p:cNvSpPr>
            <a:spLocks noGrp="1"/>
          </p:cNvSpPr>
          <p:nvPr>
            <p:ph idx="1"/>
          </p:nvPr>
        </p:nvSpPr>
        <p:spPr/>
        <p:txBody>
          <a:bodyPr/>
          <a:lstStyle/>
          <a:p>
            <a:r>
              <a:rPr lang="en-US" b="1" dirty="0"/>
              <a:t>Maximize Class Time: </a:t>
            </a:r>
            <a:r>
              <a:rPr lang="en-US" dirty="0"/>
              <a:t>uses out-of-class time for imparting of information – in-class time for questions/problems/discussion.</a:t>
            </a:r>
          </a:p>
          <a:p>
            <a:r>
              <a:rPr lang="en-US" b="1" dirty="0"/>
              <a:t>Learning Can Happen Anywhere, as Can Mastery: </a:t>
            </a:r>
            <a:r>
              <a:rPr lang="en-US" dirty="0"/>
              <a:t>Students can review out-of-class lectures multiple times throughout the semester.</a:t>
            </a:r>
          </a:p>
          <a:p>
            <a:r>
              <a:rPr lang="en-US" b="1" dirty="0"/>
              <a:t>Engages Students in the Process of Learning How to Learn in a Complex and Rapidly Changing World</a:t>
            </a:r>
            <a:r>
              <a:rPr lang="en-US" dirty="0"/>
              <a:t>: In what Thomas Friedman calls the “Age of Accelerations,” instead of seeing instruction as imparting information, seeing it as teaching students how to learn to prepare them to be lifelong learners, to enable them to adapt to the evolution of the law and of society.</a:t>
            </a:r>
          </a:p>
          <a:p>
            <a:r>
              <a:rPr lang="en-US" b="1" dirty="0"/>
              <a:t>Different Students Have Different Learning Styles: </a:t>
            </a:r>
            <a:r>
              <a:rPr lang="en-US" dirty="0"/>
              <a:t>Different students respond to different approaches in different ways.</a:t>
            </a:r>
          </a:p>
        </p:txBody>
      </p:sp>
    </p:spTree>
    <p:extLst>
      <p:ext uri="{BB962C8B-B14F-4D97-AF65-F5344CB8AC3E}">
        <p14:creationId xmlns:p14="http://schemas.microsoft.com/office/powerpoint/2010/main" val="365305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Testimonial…</a:t>
            </a:r>
          </a:p>
        </p:txBody>
      </p:sp>
      <p:sp>
        <p:nvSpPr>
          <p:cNvPr id="3" name="Content Placeholder 2"/>
          <p:cNvSpPr>
            <a:spLocks noGrp="1"/>
          </p:cNvSpPr>
          <p:nvPr>
            <p:ph idx="1"/>
          </p:nvPr>
        </p:nvSpPr>
        <p:spPr>
          <a:xfrm>
            <a:off x="818712" y="1956122"/>
            <a:ext cx="10554574" cy="4901877"/>
          </a:xfrm>
        </p:spPr>
        <p:txBody>
          <a:bodyPr/>
          <a:lstStyle/>
          <a:p>
            <a:r>
              <a:rPr lang="en-US" sz="2000" dirty="0"/>
              <a:t>….“I flipped my classroom about half a dozen times last semester.  I found the teaching experience to be much more effective from my end when I did this.  More importantly, the students truly believed they learned better when they had more than one shot at trying to understand what I was trying to communicate.  They appreciated the  opportunity to just listen the first time, then go back and take notes on that which they did not understand. Class discussion of the problems based on their reading and working through the lecture I posted was noticeably enhanced both in terms of the quality of the discussion and the number of students who participated.  My sense is that "weaker" students especially benefitted when I flipped the classroom.”</a:t>
            </a:r>
          </a:p>
          <a:p>
            <a:endParaRPr lang="en-US" sz="2000" dirty="0"/>
          </a:p>
          <a:p>
            <a:r>
              <a:rPr lang="en-US" sz="2000" dirty="0"/>
              <a:t>Pat </a:t>
            </a:r>
            <a:r>
              <a:rPr lang="en-US" sz="2000" dirty="0" err="1"/>
              <a:t>Reyhan</a:t>
            </a:r>
            <a:endParaRPr lang="en-US" sz="2000" dirty="0"/>
          </a:p>
          <a:p>
            <a:endParaRPr lang="en-US" dirty="0"/>
          </a:p>
        </p:txBody>
      </p:sp>
    </p:spTree>
    <p:extLst>
      <p:ext uri="{BB962C8B-B14F-4D97-AF65-F5344CB8AC3E}">
        <p14:creationId xmlns:p14="http://schemas.microsoft.com/office/powerpoint/2010/main" val="146226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helping students to learn law</a:t>
            </a:r>
          </a:p>
        </p:txBody>
      </p:sp>
      <p:sp>
        <p:nvSpPr>
          <p:cNvPr id="3" name="Content Placeholder 2"/>
          <p:cNvSpPr>
            <a:spLocks noGrp="1"/>
          </p:cNvSpPr>
          <p:nvPr>
            <p:ph idx="1"/>
          </p:nvPr>
        </p:nvSpPr>
        <p:spPr/>
        <p:txBody>
          <a:bodyPr>
            <a:normAutofit/>
          </a:bodyPr>
          <a:lstStyle/>
          <a:p>
            <a:r>
              <a:rPr lang="en-US" sz="2800" dirty="0"/>
              <a:t>Consider learning style - </a:t>
            </a:r>
          </a:p>
          <a:p>
            <a:pPr lvl="1"/>
            <a:r>
              <a:rPr lang="en-US" sz="2800" dirty="0"/>
              <a:t>a learning style represents an individual’s “way of thinking, processing, and understanding information.”</a:t>
            </a:r>
          </a:p>
          <a:p>
            <a:pPr lvl="1"/>
            <a:r>
              <a:rPr lang="en-US" sz="2800" dirty="0"/>
              <a:t> The concept encompasses both </a:t>
            </a:r>
          </a:p>
          <a:p>
            <a:pPr lvl="2"/>
            <a:r>
              <a:rPr lang="en-US" sz="2400" dirty="0"/>
              <a:t>(1) the differing ways in which individuals </a:t>
            </a:r>
            <a:r>
              <a:rPr lang="en-US" sz="2400" i="1" dirty="0"/>
              <a:t>perceive and absorb</a:t>
            </a:r>
            <a:r>
              <a:rPr lang="en-US" sz="2400" dirty="0"/>
              <a:t> new information </a:t>
            </a:r>
            <a:r>
              <a:rPr lang="en-US" sz="2400" i="1" dirty="0"/>
              <a:t>(i.e.</a:t>
            </a:r>
            <a:r>
              <a:rPr lang="en-US" sz="2400" dirty="0"/>
              <a:t> the process of cognition, or the acquisition of knowledge), and </a:t>
            </a:r>
          </a:p>
          <a:p>
            <a:pPr lvl="2"/>
            <a:r>
              <a:rPr lang="en-US" sz="2400" dirty="0"/>
              <a:t>(2) the disparate ways in which individuals </a:t>
            </a:r>
            <a:r>
              <a:rPr lang="en-US" sz="2400" i="1" dirty="0"/>
              <a:t>process and catalog</a:t>
            </a:r>
            <a:r>
              <a:rPr lang="en-US" sz="2400" dirty="0"/>
              <a:t> new information </a:t>
            </a:r>
            <a:r>
              <a:rPr lang="en-US" sz="2400" i="1" dirty="0"/>
              <a:t>(i.e.,</a:t>
            </a:r>
            <a:r>
              <a:rPr lang="en-US" sz="2400" dirty="0"/>
              <a:t> the process of conceptualization, in which new connections are formed and new ideas are conceived) for access later.</a:t>
            </a:r>
          </a:p>
          <a:p>
            <a:pPr marL="457200" lvl="1" indent="0">
              <a:buNone/>
            </a:pPr>
            <a:endParaRPr lang="en-US" dirty="0"/>
          </a:p>
          <a:p>
            <a:pPr lvl="1"/>
            <a:endParaRPr lang="en-US" dirty="0"/>
          </a:p>
          <a:p>
            <a:endParaRPr lang="en-US" dirty="0"/>
          </a:p>
        </p:txBody>
      </p:sp>
    </p:spTree>
    <p:extLst>
      <p:ext uri="{BB962C8B-B14F-4D97-AF65-F5344CB8AC3E}">
        <p14:creationId xmlns:p14="http://schemas.microsoft.com/office/powerpoint/2010/main" val="728694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600" dirty="0"/>
              <a:t>Just for the moment – </a:t>
            </a:r>
          </a:p>
          <a:p>
            <a:endParaRPr lang="en-US" sz="3600" dirty="0"/>
          </a:p>
          <a:p>
            <a:r>
              <a:rPr lang="en-US" sz="3600" dirty="0"/>
              <a:t>Don’t get hung up on the Monty Python-like “when I was my students’ age, I walked to school in bare feet after eating cold gravel for breakfast . . . and learned law . . . .”</a:t>
            </a:r>
          </a:p>
        </p:txBody>
      </p:sp>
    </p:spTree>
    <p:extLst>
      <p:ext uri="{BB962C8B-B14F-4D97-AF65-F5344CB8AC3E}">
        <p14:creationId xmlns:p14="http://schemas.microsoft.com/office/powerpoint/2010/main" val="2740182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800" dirty="0"/>
              <a:t>It just happens that students coming to law schools now come from very diverse backgrounds and yet, have generally developed learning styles that prefer “active” and “experiential” learning.  </a:t>
            </a:r>
          </a:p>
          <a:p>
            <a:r>
              <a:rPr lang="en-US" sz="2800" dirty="0"/>
              <a:t>These learning preferences do not mean students </a:t>
            </a:r>
            <a:r>
              <a:rPr lang="en-US" sz="2800" i="1" dirty="0"/>
              <a:t>don’t </a:t>
            </a:r>
            <a:r>
              <a:rPr lang="en-US" sz="2800" dirty="0"/>
              <a:t>learn otherwise.</a:t>
            </a:r>
          </a:p>
          <a:p>
            <a:r>
              <a:rPr lang="en-US" sz="2800" dirty="0"/>
              <a:t>But, because of the way many students now perceive, absorb, process, and catalogue information, memory access may improve with active rather than passive learning.</a:t>
            </a:r>
          </a:p>
          <a:p>
            <a:endParaRPr lang="en-US" dirty="0"/>
          </a:p>
          <a:p>
            <a:endParaRPr lang="en-US" dirty="0"/>
          </a:p>
          <a:p>
            <a:endParaRPr lang="en-US" dirty="0"/>
          </a:p>
        </p:txBody>
      </p:sp>
    </p:spTree>
    <p:extLst>
      <p:ext uri="{BB962C8B-B14F-4D97-AF65-F5344CB8AC3E}">
        <p14:creationId xmlns:p14="http://schemas.microsoft.com/office/powerpoint/2010/main" val="3898547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8520"/>
          </a:xfrm>
        </p:spPr>
        <p:txBody>
          <a:bodyPr/>
          <a:lstStyle/>
          <a:p>
            <a:r>
              <a:rPr lang="en-US" dirty="0"/>
              <a:t>Working Memory</a:t>
            </a:r>
          </a:p>
        </p:txBody>
      </p:sp>
      <p:sp>
        <p:nvSpPr>
          <p:cNvPr id="3" name="Content Placeholder 2"/>
          <p:cNvSpPr>
            <a:spLocks noGrp="1"/>
          </p:cNvSpPr>
          <p:nvPr>
            <p:ph idx="1"/>
          </p:nvPr>
        </p:nvSpPr>
        <p:spPr>
          <a:xfrm>
            <a:off x="838200" y="1981200"/>
            <a:ext cx="10515600" cy="4195763"/>
          </a:xfrm>
        </p:spPr>
        <p:txBody>
          <a:bodyPr>
            <a:normAutofit lnSpcReduction="10000"/>
          </a:bodyPr>
          <a:lstStyle/>
          <a:p>
            <a:r>
              <a:rPr lang="en-US" dirty="0"/>
              <a:t> Working memory capacity is </a:t>
            </a:r>
            <a:r>
              <a:rPr lang="en-US" dirty="0">
                <a:latin typeface="Century Schoolbook" panose="02040604050505020304" pitchFamily="18" charset="0"/>
              </a:rPr>
              <a:t>the amount of information that can be held accessible.  Relies on the ability to access both long and short term memory.</a:t>
            </a:r>
            <a:endParaRPr lang="en-US" dirty="0"/>
          </a:p>
          <a:p>
            <a:r>
              <a:rPr lang="en-US" dirty="0"/>
              <a:t>Analogizing somewhat to computers – </a:t>
            </a:r>
          </a:p>
          <a:p>
            <a:pPr lvl="1"/>
            <a:r>
              <a:rPr lang="en-US" dirty="0"/>
              <a:t>Information is stored both in the “hard drive” as, say, programs and OS.  Think of this as long term memory.</a:t>
            </a:r>
          </a:p>
          <a:p>
            <a:pPr lvl="1"/>
            <a:r>
              <a:rPr lang="en-US" dirty="0"/>
              <a:t>Information is also stored as RAM. RAM is memory on the hard drive that is being used; it is flexible and clears once a program is closed. (short term)</a:t>
            </a:r>
          </a:p>
          <a:p>
            <a:r>
              <a:rPr lang="en-US" dirty="0">
                <a:latin typeface="Century Schoolbook" panose="02040604050505020304" pitchFamily="18" charset="0"/>
              </a:rPr>
              <a:t>How well a program runs overall depends both on working memory </a:t>
            </a:r>
            <a:r>
              <a:rPr lang="en-US" i="1" dirty="0">
                <a:latin typeface="Century Schoolbook" panose="02040604050505020304" pitchFamily="18" charset="0"/>
              </a:rPr>
              <a:t>and</a:t>
            </a:r>
            <a:r>
              <a:rPr lang="en-US" dirty="0">
                <a:latin typeface="Century Schoolbook" panose="02040604050505020304" pitchFamily="18" charset="0"/>
              </a:rPr>
              <a:t> processing speed.</a:t>
            </a:r>
            <a:endParaRPr lang="en-US" dirty="0"/>
          </a:p>
          <a:p>
            <a:r>
              <a:rPr lang="en-US" dirty="0"/>
              <a:t>The more RAM and the higher the processing speed, the more sophisticated and complex the processing and ability to make full use of the programs, and more programs can be run simultaneously. </a:t>
            </a:r>
          </a:p>
          <a:p>
            <a:r>
              <a:rPr lang="en-US" dirty="0"/>
              <a:t>So – the more students are able to add to their own “RAM,” the stronger their own analytic skills can be</a:t>
            </a:r>
          </a:p>
        </p:txBody>
      </p:sp>
    </p:spTree>
    <p:extLst>
      <p:ext uri="{BB962C8B-B14F-4D97-AF65-F5344CB8AC3E}">
        <p14:creationId xmlns:p14="http://schemas.microsoft.com/office/powerpoint/2010/main" val="4279493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48918" y="685800"/>
          <a:ext cx="11502186" cy="6131624"/>
        </p:xfrm>
        <a:graphic>
          <a:graphicData uri="http://schemas.openxmlformats.org/drawingml/2006/table">
            <a:tbl>
              <a:tblPr firstRow="1" firstCol="1" bandRow="1">
                <a:tableStyleId>{5C22544A-7EE6-4342-B048-85BDC9FD1C3A}</a:tableStyleId>
              </a:tblPr>
              <a:tblGrid>
                <a:gridCol w="1917031">
                  <a:extLst>
                    <a:ext uri="{9D8B030D-6E8A-4147-A177-3AD203B41FA5}">
                      <a16:colId xmlns="" xmlns:a16="http://schemas.microsoft.com/office/drawing/2014/main" val="20000"/>
                    </a:ext>
                  </a:extLst>
                </a:gridCol>
                <a:gridCol w="1917031">
                  <a:extLst>
                    <a:ext uri="{9D8B030D-6E8A-4147-A177-3AD203B41FA5}">
                      <a16:colId xmlns="" xmlns:a16="http://schemas.microsoft.com/office/drawing/2014/main" val="20001"/>
                    </a:ext>
                  </a:extLst>
                </a:gridCol>
                <a:gridCol w="1917031">
                  <a:extLst>
                    <a:ext uri="{9D8B030D-6E8A-4147-A177-3AD203B41FA5}">
                      <a16:colId xmlns="" xmlns:a16="http://schemas.microsoft.com/office/drawing/2014/main" val="20002"/>
                    </a:ext>
                  </a:extLst>
                </a:gridCol>
                <a:gridCol w="1917031">
                  <a:extLst>
                    <a:ext uri="{9D8B030D-6E8A-4147-A177-3AD203B41FA5}">
                      <a16:colId xmlns="" xmlns:a16="http://schemas.microsoft.com/office/drawing/2014/main" val="20003"/>
                    </a:ext>
                  </a:extLst>
                </a:gridCol>
                <a:gridCol w="1917031">
                  <a:extLst>
                    <a:ext uri="{9D8B030D-6E8A-4147-A177-3AD203B41FA5}">
                      <a16:colId xmlns="" xmlns:a16="http://schemas.microsoft.com/office/drawing/2014/main" val="20004"/>
                    </a:ext>
                  </a:extLst>
                </a:gridCol>
                <a:gridCol w="1917031">
                  <a:extLst>
                    <a:ext uri="{9D8B030D-6E8A-4147-A177-3AD203B41FA5}">
                      <a16:colId xmlns="" xmlns:a16="http://schemas.microsoft.com/office/drawing/2014/main" val="20005"/>
                    </a:ext>
                  </a:extLst>
                </a:gridCol>
              </a:tblGrid>
              <a:tr h="1395890">
                <a:tc>
                  <a:txBody>
                    <a:bodyPr/>
                    <a:lstStyle/>
                    <a:p>
                      <a:pPr marL="0" marR="0">
                        <a:lnSpc>
                          <a:spcPct val="107000"/>
                        </a:lnSpc>
                        <a:spcBef>
                          <a:spcPts val="0"/>
                        </a:spcBef>
                        <a:spcAft>
                          <a:spcPts val="0"/>
                        </a:spcAft>
                      </a:pPr>
                      <a:r>
                        <a:rPr lang="en-US" sz="2000" b="1" dirty="0">
                          <a:effectLst/>
                        </a:rPr>
                        <a:t>Remembering</a:t>
                      </a:r>
                    </a:p>
                    <a:p>
                      <a:pPr marL="0" marR="0">
                        <a:lnSpc>
                          <a:spcPct val="107000"/>
                        </a:lnSpc>
                        <a:spcBef>
                          <a:spcPts val="0"/>
                        </a:spcBef>
                        <a:spcAft>
                          <a:spcPts val="0"/>
                        </a:spcAft>
                      </a:pPr>
                      <a:r>
                        <a:rPr lang="en-US" sz="1600" b="1" dirty="0">
                          <a:effectLst/>
                        </a:rPr>
                        <a:t>(Knowledge)</a:t>
                      </a:r>
                    </a:p>
                    <a:p>
                      <a:pPr marL="0" marR="0">
                        <a:lnSpc>
                          <a:spcPct val="107000"/>
                        </a:lnSpc>
                        <a:spcBef>
                          <a:spcPts val="0"/>
                        </a:spcBef>
                        <a:spcAft>
                          <a:spcPts val="0"/>
                        </a:spcAft>
                      </a:pPr>
                      <a:r>
                        <a:rPr lang="en-US" sz="1600" b="1" dirty="0">
                          <a:effectLst/>
                        </a:rPr>
                        <a:t>Recall learned info</a:t>
                      </a:r>
                    </a:p>
                    <a:p>
                      <a:pPr marL="0" marR="0">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(Memory)</a:t>
                      </a:r>
                    </a:p>
                  </a:txBody>
                  <a:tcPr marL="62800" marR="62800" marT="0" marB="0">
                    <a:solidFill>
                      <a:srgbClr val="7395D3"/>
                    </a:solidFill>
                  </a:tcPr>
                </a:tc>
                <a:tc>
                  <a:txBody>
                    <a:bodyPr/>
                    <a:lstStyle/>
                    <a:p>
                      <a:pPr marL="0" marR="0">
                        <a:lnSpc>
                          <a:spcPct val="107000"/>
                        </a:lnSpc>
                        <a:spcBef>
                          <a:spcPts val="0"/>
                        </a:spcBef>
                        <a:spcAft>
                          <a:spcPts val="0"/>
                        </a:spcAft>
                      </a:pPr>
                      <a:r>
                        <a:rPr lang="en-US" sz="2000" b="1" dirty="0">
                          <a:effectLst/>
                        </a:rPr>
                        <a:t>Understanding</a:t>
                      </a:r>
                    </a:p>
                    <a:p>
                      <a:pPr marL="0" marR="0">
                        <a:lnSpc>
                          <a:spcPct val="107000"/>
                        </a:lnSpc>
                        <a:spcBef>
                          <a:spcPts val="0"/>
                        </a:spcBef>
                        <a:spcAft>
                          <a:spcPts val="0"/>
                        </a:spcAft>
                      </a:pPr>
                      <a:r>
                        <a:rPr lang="en-US" sz="1600" b="1" dirty="0">
                          <a:effectLst/>
                        </a:rPr>
                        <a:t>Comprehend the meaning – state in own words</a:t>
                      </a:r>
                    </a:p>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Some</a:t>
                      </a:r>
                      <a:r>
                        <a:rPr lang="en-US" sz="1600" b="1" baseline="0" dirty="0">
                          <a:effectLst/>
                          <a:latin typeface="Calibri" panose="020F0502020204030204" pitchFamily="34" charset="0"/>
                          <a:ea typeface="Calibri" panose="020F0502020204030204" pitchFamily="34" charset="0"/>
                          <a:cs typeface="Times New Roman" panose="02020603050405020304" pitchFamily="18" charset="0"/>
                        </a:rPr>
                        <a:t> of the other “programs”</a:t>
                      </a:r>
                      <a:r>
                        <a:rPr lang="en-US" sz="1600" b="1" baseline="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800" marR="62800" marT="0" marB="0">
                    <a:solidFill>
                      <a:srgbClr val="4F8AFF"/>
                    </a:solidFill>
                  </a:tcPr>
                </a:tc>
                <a:tc>
                  <a:txBody>
                    <a:bodyPr/>
                    <a:lstStyle/>
                    <a:p>
                      <a:pPr marL="0" marR="0">
                        <a:lnSpc>
                          <a:spcPct val="107000"/>
                        </a:lnSpc>
                        <a:spcBef>
                          <a:spcPts val="0"/>
                        </a:spcBef>
                        <a:spcAft>
                          <a:spcPts val="0"/>
                        </a:spcAft>
                      </a:pPr>
                      <a:r>
                        <a:rPr lang="en-US" sz="2000" b="1" dirty="0">
                          <a:effectLst/>
                        </a:rPr>
                        <a:t>Applying</a:t>
                      </a:r>
                    </a:p>
                    <a:p>
                      <a:pPr marL="0" marR="0">
                        <a:lnSpc>
                          <a:spcPct val="107000"/>
                        </a:lnSpc>
                        <a:spcBef>
                          <a:spcPts val="0"/>
                        </a:spcBef>
                        <a:spcAft>
                          <a:spcPts val="0"/>
                        </a:spcAft>
                      </a:pPr>
                      <a:r>
                        <a:rPr lang="en-US" sz="1600" b="1" dirty="0">
                          <a:effectLst/>
                        </a:rPr>
                        <a:t>Use concept in new situation</a:t>
                      </a:r>
                    </a:p>
                    <a:p>
                      <a:pPr marL="0" marR="0">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t>
                      </a:r>
                    </a:p>
                  </a:txBody>
                  <a:tcPr marL="62800" marR="62800" marT="0" marB="0">
                    <a:solidFill>
                      <a:srgbClr val="095BFF"/>
                    </a:solidFill>
                  </a:tcPr>
                </a:tc>
                <a:tc>
                  <a:txBody>
                    <a:bodyPr/>
                    <a:lstStyle/>
                    <a:p>
                      <a:pPr marL="0" marR="0">
                        <a:lnSpc>
                          <a:spcPct val="107000"/>
                        </a:lnSpc>
                        <a:spcBef>
                          <a:spcPts val="0"/>
                        </a:spcBef>
                        <a:spcAft>
                          <a:spcPts val="0"/>
                        </a:spcAft>
                      </a:pPr>
                      <a:r>
                        <a:rPr lang="en-US" sz="2000" b="1" dirty="0">
                          <a:effectLst/>
                        </a:rPr>
                        <a:t>Analyzing</a:t>
                      </a:r>
                    </a:p>
                    <a:p>
                      <a:pPr marL="0" marR="0">
                        <a:lnSpc>
                          <a:spcPct val="107000"/>
                        </a:lnSpc>
                        <a:spcBef>
                          <a:spcPts val="0"/>
                        </a:spcBef>
                        <a:spcAft>
                          <a:spcPts val="0"/>
                        </a:spcAft>
                      </a:pPr>
                      <a:r>
                        <a:rPr lang="en-US" sz="1600" b="1" dirty="0">
                          <a:effectLst/>
                        </a:rPr>
                        <a:t>Separate into component parts to understand organizational structure    </a:t>
                      </a:r>
                      <a:r>
                        <a:rPr lang="en-US" sz="1600" b="1" dirty="0">
                          <a:effectLst/>
                          <a:latin typeface="Times New Roman" panose="02020603050405020304" pitchFamily="18" charset="0"/>
                          <a:cs typeface="Times New Roman" panose="02020603050405020304" pitchFamily="18" charset="0"/>
                        </a:rPr>
                        <a: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800" marR="62800" marT="0" marB="0">
                    <a:solidFill>
                      <a:srgbClr val="003CB4"/>
                    </a:solidFill>
                  </a:tcPr>
                </a:tc>
                <a:tc>
                  <a:txBody>
                    <a:bodyPr/>
                    <a:lstStyle/>
                    <a:p>
                      <a:pPr marL="0" marR="0">
                        <a:lnSpc>
                          <a:spcPct val="107000"/>
                        </a:lnSpc>
                        <a:spcBef>
                          <a:spcPts val="0"/>
                        </a:spcBef>
                        <a:spcAft>
                          <a:spcPts val="0"/>
                        </a:spcAft>
                      </a:pPr>
                      <a:r>
                        <a:rPr lang="en-US" sz="2000" b="1" dirty="0">
                          <a:effectLst/>
                        </a:rPr>
                        <a:t>Evaluating</a:t>
                      </a:r>
                    </a:p>
                    <a:p>
                      <a:pPr marL="0" marR="0">
                        <a:lnSpc>
                          <a:spcPct val="107000"/>
                        </a:lnSpc>
                        <a:spcBef>
                          <a:spcPts val="0"/>
                        </a:spcBef>
                        <a:spcAft>
                          <a:spcPts val="0"/>
                        </a:spcAft>
                      </a:pPr>
                      <a:r>
                        <a:rPr lang="en-US" sz="1600" b="1" dirty="0">
                          <a:effectLst/>
                        </a:rPr>
                        <a:t>Make judgments about value of ideas or materials</a:t>
                      </a:r>
                    </a:p>
                    <a:p>
                      <a:pPr marL="0" marR="0">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800" marR="62800" marT="0" marB="0">
                    <a:solidFill>
                      <a:srgbClr val="002A7E"/>
                    </a:solidFill>
                  </a:tcPr>
                </a:tc>
                <a:tc>
                  <a:txBody>
                    <a:bodyPr/>
                    <a:lstStyle/>
                    <a:p>
                      <a:pPr marL="0" marR="0">
                        <a:lnSpc>
                          <a:spcPct val="107000"/>
                        </a:lnSpc>
                        <a:spcBef>
                          <a:spcPts val="0"/>
                        </a:spcBef>
                        <a:spcAft>
                          <a:spcPts val="0"/>
                        </a:spcAft>
                      </a:pPr>
                      <a:r>
                        <a:rPr lang="en-US" sz="2000" b="1" dirty="0">
                          <a:effectLst/>
                        </a:rPr>
                        <a:t>Creating </a:t>
                      </a:r>
                    </a:p>
                    <a:p>
                      <a:pPr marL="0" marR="0">
                        <a:lnSpc>
                          <a:spcPct val="107000"/>
                        </a:lnSpc>
                        <a:spcBef>
                          <a:spcPts val="0"/>
                        </a:spcBef>
                        <a:spcAft>
                          <a:spcPts val="0"/>
                        </a:spcAft>
                      </a:pPr>
                      <a:r>
                        <a:rPr lang="en-US" sz="1600" b="1" dirty="0">
                          <a:effectLst/>
                        </a:rPr>
                        <a:t>Build pattern from diverse elements; form whole from parts; create new meaning</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800" marR="62800" marT="0" marB="0">
                    <a:solidFill>
                      <a:srgbClr val="002060"/>
                    </a:solidFill>
                  </a:tcPr>
                </a:tc>
                <a:extLst>
                  <a:ext uri="{0D108BD9-81ED-4DB2-BD59-A6C34878D82A}">
                    <a16:rowId xmlns="" xmlns:a16="http://schemas.microsoft.com/office/drawing/2014/main" val="10000"/>
                  </a:ext>
                </a:extLst>
              </a:tr>
              <a:tr h="4456457">
                <a:tc>
                  <a:txBody>
                    <a:bodyPr/>
                    <a:lstStyle/>
                    <a:p>
                      <a:pPr marL="0" marR="0">
                        <a:lnSpc>
                          <a:spcPct val="107000"/>
                        </a:lnSpc>
                        <a:spcBef>
                          <a:spcPts val="0"/>
                        </a:spcBef>
                        <a:spcAft>
                          <a:spcPts val="0"/>
                        </a:spcAft>
                      </a:pPr>
                      <a:r>
                        <a:rPr lang="en-US" sz="1600" dirty="0">
                          <a:solidFill>
                            <a:schemeClr val="tx1"/>
                          </a:solidFill>
                          <a:effectLst/>
                        </a:rPr>
                        <a:t>Defines</a:t>
                      </a:r>
                    </a:p>
                    <a:p>
                      <a:pPr marL="0" marR="0">
                        <a:lnSpc>
                          <a:spcPct val="107000"/>
                        </a:lnSpc>
                        <a:spcBef>
                          <a:spcPts val="0"/>
                        </a:spcBef>
                        <a:spcAft>
                          <a:spcPts val="0"/>
                        </a:spcAft>
                      </a:pPr>
                      <a:r>
                        <a:rPr lang="en-US" sz="1600" dirty="0">
                          <a:solidFill>
                            <a:schemeClr val="tx1"/>
                          </a:solidFill>
                          <a:effectLst/>
                        </a:rPr>
                        <a:t>Describe</a:t>
                      </a:r>
                    </a:p>
                    <a:p>
                      <a:pPr marL="0" marR="0">
                        <a:lnSpc>
                          <a:spcPct val="107000"/>
                        </a:lnSpc>
                        <a:spcBef>
                          <a:spcPts val="0"/>
                        </a:spcBef>
                        <a:spcAft>
                          <a:spcPts val="0"/>
                        </a:spcAft>
                      </a:pPr>
                      <a:r>
                        <a:rPr lang="en-US" sz="1600" dirty="0">
                          <a:solidFill>
                            <a:schemeClr val="tx1"/>
                          </a:solidFill>
                          <a:effectLst/>
                        </a:rPr>
                        <a:t>Identify</a:t>
                      </a:r>
                    </a:p>
                    <a:p>
                      <a:pPr marL="0" marR="0">
                        <a:lnSpc>
                          <a:spcPct val="107000"/>
                        </a:lnSpc>
                        <a:spcBef>
                          <a:spcPts val="0"/>
                        </a:spcBef>
                        <a:spcAft>
                          <a:spcPts val="0"/>
                        </a:spcAft>
                      </a:pPr>
                      <a:r>
                        <a:rPr lang="en-US" sz="1600" dirty="0">
                          <a:solidFill>
                            <a:schemeClr val="tx1"/>
                          </a:solidFill>
                          <a:effectLst/>
                        </a:rPr>
                        <a:t>Label</a:t>
                      </a:r>
                    </a:p>
                    <a:p>
                      <a:pPr marL="0" marR="0">
                        <a:lnSpc>
                          <a:spcPct val="107000"/>
                        </a:lnSpc>
                        <a:spcBef>
                          <a:spcPts val="0"/>
                        </a:spcBef>
                        <a:spcAft>
                          <a:spcPts val="0"/>
                        </a:spcAft>
                      </a:pPr>
                      <a:r>
                        <a:rPr lang="en-US" sz="1600" dirty="0">
                          <a:solidFill>
                            <a:schemeClr val="tx1"/>
                          </a:solidFill>
                          <a:effectLst/>
                        </a:rPr>
                        <a:t>List </a:t>
                      </a:r>
                    </a:p>
                    <a:p>
                      <a:pPr marL="0" marR="0">
                        <a:lnSpc>
                          <a:spcPct val="107000"/>
                        </a:lnSpc>
                        <a:spcBef>
                          <a:spcPts val="0"/>
                        </a:spcBef>
                        <a:spcAft>
                          <a:spcPts val="0"/>
                        </a:spcAft>
                      </a:pPr>
                      <a:r>
                        <a:rPr lang="en-US" sz="1600" dirty="0">
                          <a:solidFill>
                            <a:schemeClr val="tx1"/>
                          </a:solidFill>
                          <a:effectLst/>
                        </a:rPr>
                        <a:t>Recall </a:t>
                      </a:r>
                    </a:p>
                    <a:p>
                      <a:pPr marL="0" marR="0">
                        <a:lnSpc>
                          <a:spcPct val="107000"/>
                        </a:lnSpc>
                        <a:spcBef>
                          <a:spcPts val="0"/>
                        </a:spcBef>
                        <a:spcAft>
                          <a:spcPts val="0"/>
                        </a:spcAft>
                      </a:pPr>
                      <a:r>
                        <a:rPr lang="en-US" sz="1600" dirty="0">
                          <a:solidFill>
                            <a:schemeClr val="tx1"/>
                          </a:solidFill>
                          <a:effectLst/>
                        </a:rPr>
                        <a:t>Recite</a:t>
                      </a:r>
                    </a:p>
                    <a:p>
                      <a:pPr marL="0" marR="0">
                        <a:lnSpc>
                          <a:spcPct val="107000"/>
                        </a:lnSpc>
                        <a:spcBef>
                          <a:spcPts val="0"/>
                        </a:spcBef>
                        <a:spcAft>
                          <a:spcPts val="0"/>
                        </a:spcAft>
                      </a:pPr>
                      <a:r>
                        <a:rPr lang="en-US" sz="1600" dirty="0">
                          <a:solidFill>
                            <a:schemeClr val="tx1"/>
                          </a:solidFill>
                          <a:effectLst/>
                        </a:rPr>
                        <a:t>Report</a:t>
                      </a:r>
                    </a:p>
                    <a:p>
                      <a:pPr marL="0" marR="0">
                        <a:lnSpc>
                          <a:spcPct val="107000"/>
                        </a:lnSpc>
                        <a:spcBef>
                          <a:spcPts val="0"/>
                        </a:spcBef>
                        <a:spcAft>
                          <a:spcPts val="0"/>
                        </a:spcAft>
                      </a:pPr>
                      <a:r>
                        <a:rPr lang="en-US" sz="1600" dirty="0">
                          <a:solidFill>
                            <a:schemeClr val="tx1"/>
                          </a:solidFill>
                          <a:effectLst/>
                        </a:rPr>
                        <a:t>Reproduce </a:t>
                      </a:r>
                    </a:p>
                    <a:p>
                      <a:pPr marL="0" marR="0">
                        <a:lnSpc>
                          <a:spcPct val="107000"/>
                        </a:lnSpc>
                        <a:spcBef>
                          <a:spcPts val="0"/>
                        </a:spcBef>
                        <a:spcAft>
                          <a:spcPts val="0"/>
                        </a:spcAft>
                      </a:pPr>
                      <a:r>
                        <a:rPr lang="en-US" sz="1600" dirty="0">
                          <a:solidFill>
                            <a:schemeClr val="tx1"/>
                          </a:solidFill>
                          <a:effectLst/>
                        </a:rPr>
                        <a:t>State</a:t>
                      </a:r>
                    </a:p>
                    <a:p>
                      <a:pPr marL="0" marR="0">
                        <a:lnSpc>
                          <a:spcPct val="107000"/>
                        </a:lnSpc>
                        <a:spcBef>
                          <a:spcPts val="0"/>
                        </a:spcBef>
                        <a:spcAft>
                          <a:spcPts val="0"/>
                        </a:spcAft>
                      </a:pPr>
                      <a:r>
                        <a:rPr lang="en-US" sz="1600" dirty="0">
                          <a:solidFill>
                            <a:schemeClr val="tx1"/>
                          </a:solidFill>
                          <a:effectLst/>
                        </a:rPr>
                        <a:t>Quote</a:t>
                      </a:r>
                    </a:p>
                    <a:p>
                      <a:pPr marL="0" marR="0">
                        <a:lnSpc>
                          <a:spcPct val="107000"/>
                        </a:lnSpc>
                        <a:spcBef>
                          <a:spcPts val="0"/>
                        </a:spcBef>
                        <a:spcAft>
                          <a:spcPts val="0"/>
                        </a:spcAft>
                      </a:pPr>
                      <a:r>
                        <a:rPr lang="en-US" sz="1600" dirty="0">
                          <a:solidFill>
                            <a:schemeClr val="tx1"/>
                          </a:solidFill>
                          <a:effectLst/>
                        </a:rPr>
                        <a:t> </a:t>
                      </a:r>
                    </a:p>
                    <a:p>
                      <a:pPr marL="0" marR="0">
                        <a:lnSpc>
                          <a:spcPct val="107000"/>
                        </a:lnSpc>
                        <a:spcBef>
                          <a:spcPts val="0"/>
                        </a:spcBef>
                        <a:spcAft>
                          <a:spcPts val="0"/>
                        </a:spcAft>
                      </a:pPr>
                      <a:r>
                        <a:rPr lang="en-US" sz="1600" dirty="0">
                          <a:solidFill>
                            <a:schemeClr val="tx1"/>
                          </a:solidFill>
                          <a:effectLst/>
                        </a:rPr>
                        <a:t>(know the rules)</a:t>
                      </a:r>
                    </a:p>
                    <a:p>
                      <a:pPr marL="0" marR="0">
                        <a:lnSpc>
                          <a:spcPct val="107000"/>
                        </a:lnSpc>
                        <a:spcBef>
                          <a:spcPts val="0"/>
                        </a:spcBef>
                        <a:spcAft>
                          <a:spcPts val="0"/>
                        </a:spcAft>
                      </a:pPr>
                      <a:r>
                        <a:rPr lang="en-US" sz="1600" dirty="0">
                          <a:solidFill>
                            <a:schemeClr val="tx1"/>
                          </a:solidFill>
                          <a:effectLst/>
                        </a:rPr>
                        <a:t> </a:t>
                      </a:r>
                    </a:p>
                    <a:p>
                      <a:pPr marL="0" marR="0">
                        <a:lnSpc>
                          <a:spcPct val="107000"/>
                        </a:lnSpc>
                        <a:spcBef>
                          <a:spcPts val="0"/>
                        </a:spcBef>
                        <a:spcAft>
                          <a:spcPts val="0"/>
                        </a:spcAft>
                      </a:pPr>
                      <a:r>
                        <a:rPr lang="en-US" sz="1600" dirty="0">
                          <a:solidFill>
                            <a:schemeClr val="tx1"/>
                          </a:solidFill>
                          <a:effectLst/>
                        </a:rPr>
                        <a:t>  </a:t>
                      </a:r>
                    </a:p>
                    <a:p>
                      <a:pPr marL="0" marR="0">
                        <a:lnSpc>
                          <a:spcPct val="107000"/>
                        </a:lnSpc>
                        <a:spcBef>
                          <a:spcPts val="0"/>
                        </a:spcBef>
                        <a:spcAft>
                          <a:spcPts val="0"/>
                        </a:spcAft>
                      </a:pPr>
                      <a:endParaRPr lang="en-US" sz="1600" dirty="0">
                        <a:solidFill>
                          <a:schemeClr val="tx1"/>
                        </a:solidFill>
                        <a:effectLst/>
                      </a:endParaRPr>
                    </a:p>
                    <a:p>
                      <a:pPr marL="0" marR="0">
                        <a:lnSpc>
                          <a:spcPct val="107000"/>
                        </a:lnSpc>
                        <a:spcBef>
                          <a:spcPts val="0"/>
                        </a:spcBef>
                        <a:spcAft>
                          <a:spcPts val="0"/>
                        </a:spcAft>
                      </a:pPr>
                      <a:r>
                        <a:rPr lang="en-US" sz="2000" dirty="0">
                          <a:solidFill>
                            <a:schemeClr val="tx1"/>
                          </a:solidFill>
                          <a:effectLst/>
                        </a:rPr>
                        <a:t>Memorize</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800" marR="62800" marT="0" marB="0">
                    <a:solidFill>
                      <a:srgbClr val="E1E5EB"/>
                    </a:solidFill>
                  </a:tcPr>
                </a:tc>
                <a:tc>
                  <a:txBody>
                    <a:bodyPr/>
                    <a:lstStyle/>
                    <a:p>
                      <a:pPr marL="0" marR="0">
                        <a:lnSpc>
                          <a:spcPct val="107000"/>
                        </a:lnSpc>
                        <a:spcBef>
                          <a:spcPts val="0"/>
                        </a:spcBef>
                        <a:spcAft>
                          <a:spcPts val="0"/>
                        </a:spcAft>
                      </a:pPr>
                      <a:r>
                        <a:rPr lang="en-US" sz="1600" b="1" dirty="0">
                          <a:effectLst/>
                        </a:rPr>
                        <a:t>Comprehend</a:t>
                      </a:r>
                    </a:p>
                    <a:p>
                      <a:pPr marL="0" marR="0">
                        <a:lnSpc>
                          <a:spcPct val="107000"/>
                        </a:lnSpc>
                        <a:spcBef>
                          <a:spcPts val="0"/>
                        </a:spcBef>
                        <a:spcAft>
                          <a:spcPts val="0"/>
                        </a:spcAft>
                      </a:pPr>
                      <a:r>
                        <a:rPr lang="en-US" sz="1600" b="1" dirty="0">
                          <a:effectLst/>
                        </a:rPr>
                        <a:t>Discuss</a:t>
                      </a:r>
                    </a:p>
                    <a:p>
                      <a:pPr marL="0" marR="0">
                        <a:lnSpc>
                          <a:spcPct val="107000"/>
                        </a:lnSpc>
                        <a:spcBef>
                          <a:spcPts val="0"/>
                        </a:spcBef>
                        <a:spcAft>
                          <a:spcPts val="0"/>
                        </a:spcAft>
                      </a:pPr>
                      <a:r>
                        <a:rPr lang="en-US" sz="1600" b="1" dirty="0">
                          <a:effectLst/>
                        </a:rPr>
                        <a:t>Explain</a:t>
                      </a:r>
                    </a:p>
                    <a:p>
                      <a:pPr marL="0" marR="0">
                        <a:lnSpc>
                          <a:spcPct val="107000"/>
                        </a:lnSpc>
                        <a:spcBef>
                          <a:spcPts val="0"/>
                        </a:spcBef>
                        <a:spcAft>
                          <a:spcPts val="0"/>
                        </a:spcAft>
                      </a:pPr>
                      <a:r>
                        <a:rPr lang="en-US" sz="1600" b="1" dirty="0">
                          <a:effectLst/>
                        </a:rPr>
                        <a:t>Restate </a:t>
                      </a:r>
                    </a:p>
                    <a:p>
                      <a:pPr marL="0" marR="0">
                        <a:lnSpc>
                          <a:spcPct val="107000"/>
                        </a:lnSpc>
                        <a:spcBef>
                          <a:spcPts val="0"/>
                        </a:spcBef>
                        <a:spcAft>
                          <a:spcPts val="0"/>
                        </a:spcAft>
                      </a:pPr>
                      <a:r>
                        <a:rPr lang="en-US" sz="1600" b="1" dirty="0">
                          <a:effectLst/>
                        </a:rPr>
                        <a:t>Summarize</a:t>
                      </a:r>
                    </a:p>
                    <a:p>
                      <a:pPr marL="0" marR="0">
                        <a:lnSpc>
                          <a:spcPct val="107000"/>
                        </a:lnSpc>
                        <a:spcBef>
                          <a:spcPts val="0"/>
                        </a:spcBef>
                        <a:spcAft>
                          <a:spcPts val="0"/>
                        </a:spcAft>
                      </a:pPr>
                      <a:r>
                        <a:rPr lang="en-US" sz="1600" b="1" dirty="0">
                          <a:effectLst/>
                        </a:rPr>
                        <a:t>Translate</a:t>
                      </a:r>
                    </a:p>
                    <a:p>
                      <a:pPr marL="0" marR="0">
                        <a:lnSpc>
                          <a:spcPct val="107000"/>
                        </a:lnSpc>
                        <a:spcBef>
                          <a:spcPts val="0"/>
                        </a:spcBef>
                        <a:spcAft>
                          <a:spcPts val="0"/>
                        </a:spcAft>
                      </a:pPr>
                      <a:r>
                        <a:rPr lang="en-US" sz="1600" b="1" dirty="0">
                          <a:effectLst/>
                        </a:rPr>
                        <a:t> </a:t>
                      </a:r>
                    </a:p>
                    <a:p>
                      <a:pPr marL="0" marR="0">
                        <a:lnSpc>
                          <a:spcPct val="107000"/>
                        </a:lnSpc>
                        <a:spcBef>
                          <a:spcPts val="0"/>
                        </a:spcBef>
                        <a:spcAft>
                          <a:spcPts val="0"/>
                        </a:spcAft>
                      </a:pPr>
                      <a:r>
                        <a:rPr lang="en-US" sz="1600" b="1" dirty="0">
                          <a:effectLst/>
                        </a:rPr>
                        <a:t> </a:t>
                      </a:r>
                    </a:p>
                    <a:p>
                      <a:pPr marL="0" marR="0">
                        <a:lnSpc>
                          <a:spcPct val="107000"/>
                        </a:lnSpc>
                        <a:spcBef>
                          <a:spcPts val="0"/>
                        </a:spcBef>
                        <a:spcAft>
                          <a:spcPts val="0"/>
                        </a:spcAft>
                      </a:pPr>
                      <a:r>
                        <a:rPr lang="en-US" sz="1600" b="1" dirty="0">
                          <a:effectLst/>
                        </a:rPr>
                        <a:t> </a:t>
                      </a:r>
                    </a:p>
                    <a:p>
                      <a:pPr marL="0" marR="0">
                        <a:lnSpc>
                          <a:spcPct val="107000"/>
                        </a:lnSpc>
                        <a:spcBef>
                          <a:spcPts val="0"/>
                        </a:spcBef>
                        <a:spcAft>
                          <a:spcPts val="0"/>
                        </a:spcAft>
                      </a:pPr>
                      <a:r>
                        <a:rPr lang="en-US" sz="1600" b="1" dirty="0">
                          <a:effectLst/>
                        </a:rPr>
                        <a:t> </a:t>
                      </a:r>
                    </a:p>
                    <a:p>
                      <a:pPr marL="0" marR="0">
                        <a:lnSpc>
                          <a:spcPct val="107000"/>
                        </a:lnSpc>
                        <a:spcBef>
                          <a:spcPts val="0"/>
                        </a:spcBef>
                        <a:spcAft>
                          <a:spcPts val="0"/>
                        </a:spcAft>
                      </a:pPr>
                      <a:r>
                        <a:rPr lang="en-US" sz="1600" b="1" dirty="0">
                          <a:effectLst/>
                        </a:rPr>
                        <a:t> </a:t>
                      </a:r>
                    </a:p>
                    <a:p>
                      <a:pPr marL="0" marR="0">
                        <a:lnSpc>
                          <a:spcPct val="107000"/>
                        </a:lnSpc>
                        <a:spcBef>
                          <a:spcPts val="0"/>
                        </a:spcBef>
                        <a:spcAft>
                          <a:spcPts val="0"/>
                        </a:spcAft>
                      </a:pPr>
                      <a:r>
                        <a:rPr lang="en-US" sz="1600" b="1" dirty="0">
                          <a:effectLst/>
                        </a:rPr>
                        <a:t> </a:t>
                      </a:r>
                    </a:p>
                    <a:p>
                      <a:pPr marL="0" marR="0">
                        <a:lnSpc>
                          <a:spcPct val="107000"/>
                        </a:lnSpc>
                        <a:spcBef>
                          <a:spcPts val="0"/>
                        </a:spcBef>
                        <a:spcAft>
                          <a:spcPts val="0"/>
                        </a:spcAft>
                      </a:pPr>
                      <a:r>
                        <a:rPr lang="en-US" sz="1600" b="1" dirty="0">
                          <a:effectLst/>
                        </a:rPr>
                        <a:t>(Explain in own words)</a:t>
                      </a:r>
                    </a:p>
                    <a:p>
                      <a:pPr marL="0" marR="0">
                        <a:lnSpc>
                          <a:spcPct val="107000"/>
                        </a:lnSpc>
                        <a:spcBef>
                          <a:spcPts val="0"/>
                        </a:spcBef>
                        <a:spcAft>
                          <a:spcPts val="0"/>
                        </a:spcAft>
                      </a:pPr>
                      <a:r>
                        <a:rPr lang="en-US" sz="1600" b="1" dirty="0">
                          <a:effectLst/>
                        </a:rPr>
                        <a:t>  </a:t>
                      </a:r>
                    </a:p>
                    <a:p>
                      <a:pPr marL="0" marR="0">
                        <a:lnSpc>
                          <a:spcPct val="107000"/>
                        </a:lnSpc>
                        <a:spcBef>
                          <a:spcPts val="0"/>
                        </a:spcBef>
                        <a:spcAft>
                          <a:spcPts val="0"/>
                        </a:spcAft>
                      </a:pPr>
                      <a:r>
                        <a:rPr lang="en-US" sz="1600" b="1" dirty="0">
                          <a:effectLst/>
                        </a:rPr>
                        <a:t> </a:t>
                      </a:r>
                    </a:p>
                    <a:p>
                      <a:pPr marL="0" marR="0">
                        <a:lnSpc>
                          <a:spcPct val="107000"/>
                        </a:lnSpc>
                        <a:spcBef>
                          <a:spcPts val="0"/>
                        </a:spcBef>
                        <a:spcAft>
                          <a:spcPts val="0"/>
                        </a:spcAft>
                      </a:pPr>
                      <a:r>
                        <a:rPr lang="en-US" sz="2000" b="1" dirty="0">
                          <a:effectLst/>
                        </a:rPr>
                        <a:t>Paraphrase</a:t>
                      </a:r>
                      <a:r>
                        <a:rPr lang="en-US" sz="1600" b="1" dirty="0">
                          <a:effectLst/>
                        </a:rPr>
                        <a: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800" marR="62800" marT="0" marB="0">
                    <a:solidFill>
                      <a:srgbClr val="CDDAEF"/>
                    </a:solidFill>
                  </a:tcPr>
                </a:tc>
                <a:tc>
                  <a:txBody>
                    <a:bodyPr/>
                    <a:lstStyle/>
                    <a:p>
                      <a:pPr marL="0" marR="0">
                        <a:lnSpc>
                          <a:spcPct val="107000"/>
                        </a:lnSpc>
                        <a:spcBef>
                          <a:spcPts val="0"/>
                        </a:spcBef>
                        <a:spcAft>
                          <a:spcPts val="0"/>
                        </a:spcAft>
                      </a:pPr>
                      <a:r>
                        <a:rPr lang="en-US" sz="1600" b="1" dirty="0">
                          <a:effectLst/>
                        </a:rPr>
                        <a:t>Apply</a:t>
                      </a:r>
                    </a:p>
                    <a:p>
                      <a:pPr marL="0" marR="0">
                        <a:lnSpc>
                          <a:spcPct val="107000"/>
                        </a:lnSpc>
                        <a:spcBef>
                          <a:spcPts val="0"/>
                        </a:spcBef>
                        <a:spcAft>
                          <a:spcPts val="0"/>
                        </a:spcAft>
                      </a:pPr>
                      <a:r>
                        <a:rPr lang="en-US" sz="1600" b="1" dirty="0">
                          <a:effectLst/>
                        </a:rPr>
                        <a:t>Associate</a:t>
                      </a:r>
                    </a:p>
                    <a:p>
                      <a:pPr marL="0" marR="0">
                        <a:lnSpc>
                          <a:spcPct val="107000"/>
                        </a:lnSpc>
                        <a:spcBef>
                          <a:spcPts val="0"/>
                        </a:spcBef>
                        <a:spcAft>
                          <a:spcPts val="0"/>
                        </a:spcAft>
                      </a:pPr>
                      <a:r>
                        <a:rPr lang="en-US" sz="1600" b="1" dirty="0">
                          <a:effectLst/>
                        </a:rPr>
                        <a:t>Calculate</a:t>
                      </a:r>
                    </a:p>
                    <a:p>
                      <a:pPr marL="0" marR="0">
                        <a:lnSpc>
                          <a:spcPct val="107000"/>
                        </a:lnSpc>
                        <a:spcBef>
                          <a:spcPts val="0"/>
                        </a:spcBef>
                        <a:spcAft>
                          <a:spcPts val="0"/>
                        </a:spcAft>
                      </a:pPr>
                      <a:r>
                        <a:rPr lang="en-US" sz="1600" b="1" dirty="0">
                          <a:effectLst/>
                        </a:rPr>
                        <a:t>Compute</a:t>
                      </a:r>
                    </a:p>
                    <a:p>
                      <a:pPr marL="0" marR="0">
                        <a:lnSpc>
                          <a:spcPct val="107000"/>
                        </a:lnSpc>
                        <a:spcBef>
                          <a:spcPts val="0"/>
                        </a:spcBef>
                        <a:spcAft>
                          <a:spcPts val="0"/>
                        </a:spcAft>
                      </a:pPr>
                      <a:r>
                        <a:rPr lang="en-US" sz="1600" b="1" dirty="0">
                          <a:effectLst/>
                        </a:rPr>
                        <a:t>Manipulate</a:t>
                      </a:r>
                    </a:p>
                    <a:p>
                      <a:pPr marL="0" marR="0">
                        <a:lnSpc>
                          <a:spcPct val="107000"/>
                        </a:lnSpc>
                        <a:spcBef>
                          <a:spcPts val="0"/>
                        </a:spcBef>
                        <a:spcAft>
                          <a:spcPts val="0"/>
                        </a:spcAft>
                      </a:pPr>
                      <a:r>
                        <a:rPr lang="en-US" sz="1600" b="1" dirty="0">
                          <a:effectLst/>
                        </a:rPr>
                        <a:t>Modify </a:t>
                      </a:r>
                    </a:p>
                    <a:p>
                      <a:pPr marL="0" marR="0">
                        <a:lnSpc>
                          <a:spcPct val="107000"/>
                        </a:lnSpc>
                        <a:spcBef>
                          <a:spcPts val="0"/>
                        </a:spcBef>
                        <a:spcAft>
                          <a:spcPts val="0"/>
                        </a:spcAft>
                      </a:pPr>
                      <a:r>
                        <a:rPr lang="en-US" sz="1600" b="1" dirty="0">
                          <a:effectLst/>
                        </a:rPr>
                        <a:t>Relate</a:t>
                      </a:r>
                    </a:p>
                    <a:p>
                      <a:pPr marL="0" marR="0">
                        <a:lnSpc>
                          <a:spcPct val="107000"/>
                        </a:lnSpc>
                        <a:spcBef>
                          <a:spcPts val="0"/>
                        </a:spcBef>
                        <a:spcAft>
                          <a:spcPts val="0"/>
                        </a:spcAft>
                      </a:pPr>
                      <a:r>
                        <a:rPr lang="en-US" sz="1600" b="1" dirty="0">
                          <a:effectLst/>
                        </a:rPr>
                        <a:t> </a:t>
                      </a:r>
                    </a:p>
                    <a:p>
                      <a:pPr marL="0" marR="0">
                        <a:lnSpc>
                          <a:spcPct val="107000"/>
                        </a:lnSpc>
                        <a:spcBef>
                          <a:spcPts val="0"/>
                        </a:spcBef>
                        <a:spcAft>
                          <a:spcPts val="0"/>
                        </a:spcAft>
                      </a:pPr>
                      <a:r>
                        <a:rPr lang="en-US" sz="1600" b="1" dirty="0">
                          <a:effectLst/>
                        </a:rPr>
                        <a:t>  </a:t>
                      </a:r>
                    </a:p>
                    <a:p>
                      <a:pPr marL="0" marR="0">
                        <a:lnSpc>
                          <a:spcPct val="107000"/>
                        </a:lnSpc>
                        <a:spcBef>
                          <a:spcPts val="0"/>
                        </a:spcBef>
                        <a:spcAft>
                          <a:spcPts val="0"/>
                        </a:spcAft>
                      </a:pPr>
                      <a:r>
                        <a:rPr lang="en-US" sz="1600" b="1" dirty="0">
                          <a:effectLst/>
                        </a:rPr>
                        <a:t> </a:t>
                      </a:r>
                    </a:p>
                    <a:p>
                      <a:pPr marL="0" marR="0">
                        <a:lnSpc>
                          <a:spcPct val="107000"/>
                        </a:lnSpc>
                        <a:spcBef>
                          <a:spcPts val="0"/>
                        </a:spcBef>
                        <a:spcAft>
                          <a:spcPts val="0"/>
                        </a:spcAft>
                      </a:pPr>
                      <a:r>
                        <a:rPr lang="en-US" sz="1600" b="1" dirty="0">
                          <a:effectLst/>
                        </a:rPr>
                        <a:t> </a:t>
                      </a:r>
                    </a:p>
                    <a:p>
                      <a:pPr marL="0" marR="0">
                        <a:lnSpc>
                          <a:spcPct val="107000"/>
                        </a:lnSpc>
                        <a:spcBef>
                          <a:spcPts val="0"/>
                        </a:spcBef>
                        <a:spcAft>
                          <a:spcPts val="0"/>
                        </a:spcAft>
                      </a:pPr>
                      <a:r>
                        <a:rPr lang="en-US" sz="1600" b="1" dirty="0">
                          <a:effectLst/>
                        </a:rPr>
                        <a:t> </a:t>
                      </a:r>
                    </a:p>
                    <a:p>
                      <a:pPr marL="0" marR="0">
                        <a:lnSpc>
                          <a:spcPct val="107000"/>
                        </a:lnSpc>
                        <a:spcBef>
                          <a:spcPts val="0"/>
                        </a:spcBef>
                        <a:spcAft>
                          <a:spcPts val="0"/>
                        </a:spcAft>
                      </a:pPr>
                      <a:r>
                        <a:rPr lang="en-US" sz="1600" b="1" dirty="0">
                          <a:effectLst/>
                        </a:rPr>
                        <a:t>(Use rules to calculate)</a:t>
                      </a:r>
                    </a:p>
                    <a:p>
                      <a:pPr marL="0" marR="0">
                        <a:lnSpc>
                          <a:spcPct val="107000"/>
                        </a:lnSpc>
                        <a:spcBef>
                          <a:spcPts val="0"/>
                        </a:spcBef>
                        <a:spcAft>
                          <a:spcPts val="0"/>
                        </a:spcAft>
                      </a:pPr>
                      <a:r>
                        <a:rPr lang="en-US" sz="1600" b="1" dirty="0">
                          <a:effectLst/>
                        </a:rPr>
                        <a:t> </a:t>
                      </a:r>
                    </a:p>
                    <a:p>
                      <a:pPr marL="0" marR="0">
                        <a:lnSpc>
                          <a:spcPct val="107000"/>
                        </a:lnSpc>
                        <a:spcBef>
                          <a:spcPts val="0"/>
                        </a:spcBef>
                        <a:spcAft>
                          <a:spcPts val="0"/>
                        </a:spcAft>
                      </a:pPr>
                      <a:r>
                        <a:rPr lang="en-US" sz="1600" b="1" dirty="0">
                          <a:effectLst/>
                        </a:rPr>
                        <a:t>  </a:t>
                      </a:r>
                    </a:p>
                    <a:p>
                      <a:pPr marL="0" marR="0">
                        <a:lnSpc>
                          <a:spcPct val="107000"/>
                        </a:lnSpc>
                        <a:spcBef>
                          <a:spcPts val="0"/>
                        </a:spcBef>
                        <a:spcAft>
                          <a:spcPts val="0"/>
                        </a:spcAft>
                      </a:pPr>
                      <a:r>
                        <a:rPr lang="en-US" sz="2000" b="1" dirty="0">
                          <a:effectLst/>
                        </a:rPr>
                        <a:t>Analogize</a:t>
                      </a:r>
                      <a:r>
                        <a:rPr lang="en-US" sz="1600" b="1" dirty="0">
                          <a:effectLst/>
                        </a:rPr>
                        <a: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800" marR="62800" marT="0" marB="0">
                    <a:solidFill>
                      <a:srgbClr val="BCCEEA"/>
                    </a:solidFill>
                  </a:tcPr>
                </a:tc>
                <a:tc>
                  <a:txBody>
                    <a:bodyPr/>
                    <a:lstStyle/>
                    <a:p>
                      <a:pPr marL="0" marR="0">
                        <a:lnSpc>
                          <a:spcPct val="107000"/>
                        </a:lnSpc>
                        <a:spcBef>
                          <a:spcPts val="0"/>
                        </a:spcBef>
                        <a:spcAft>
                          <a:spcPts val="0"/>
                        </a:spcAft>
                      </a:pPr>
                      <a:r>
                        <a:rPr lang="en-US" sz="1600" b="1" dirty="0">
                          <a:effectLst/>
                        </a:rPr>
                        <a:t>Compare</a:t>
                      </a:r>
                    </a:p>
                    <a:p>
                      <a:pPr marL="0" marR="0">
                        <a:lnSpc>
                          <a:spcPct val="107000"/>
                        </a:lnSpc>
                        <a:spcBef>
                          <a:spcPts val="0"/>
                        </a:spcBef>
                        <a:spcAft>
                          <a:spcPts val="0"/>
                        </a:spcAft>
                      </a:pPr>
                      <a:r>
                        <a:rPr lang="en-US" sz="1600" b="1" dirty="0">
                          <a:effectLst/>
                        </a:rPr>
                        <a:t>Contrast</a:t>
                      </a:r>
                    </a:p>
                    <a:p>
                      <a:pPr marL="0" marR="0">
                        <a:lnSpc>
                          <a:spcPct val="107000"/>
                        </a:lnSpc>
                        <a:spcBef>
                          <a:spcPts val="0"/>
                        </a:spcBef>
                        <a:spcAft>
                          <a:spcPts val="0"/>
                        </a:spcAft>
                      </a:pPr>
                      <a:r>
                        <a:rPr lang="en-US" sz="1600" b="1" dirty="0">
                          <a:effectLst/>
                        </a:rPr>
                        <a:t>Diagram</a:t>
                      </a:r>
                    </a:p>
                    <a:p>
                      <a:pPr marL="0" marR="0">
                        <a:lnSpc>
                          <a:spcPct val="107000"/>
                        </a:lnSpc>
                        <a:spcBef>
                          <a:spcPts val="0"/>
                        </a:spcBef>
                        <a:spcAft>
                          <a:spcPts val="0"/>
                        </a:spcAft>
                      </a:pPr>
                      <a:r>
                        <a:rPr lang="en-US" sz="1600" b="1" dirty="0">
                          <a:effectLst/>
                        </a:rPr>
                        <a:t>Deconstruct</a:t>
                      </a:r>
                    </a:p>
                    <a:p>
                      <a:pPr marL="0" marR="0">
                        <a:lnSpc>
                          <a:spcPct val="107000"/>
                        </a:lnSpc>
                        <a:spcBef>
                          <a:spcPts val="0"/>
                        </a:spcBef>
                        <a:spcAft>
                          <a:spcPts val="0"/>
                        </a:spcAft>
                      </a:pPr>
                      <a:r>
                        <a:rPr lang="en-US" sz="1600" b="1" dirty="0">
                          <a:effectLst/>
                        </a:rPr>
                        <a:t>Differentiate</a:t>
                      </a:r>
                    </a:p>
                    <a:p>
                      <a:pPr marL="0" marR="0">
                        <a:lnSpc>
                          <a:spcPct val="107000"/>
                        </a:lnSpc>
                        <a:spcBef>
                          <a:spcPts val="0"/>
                        </a:spcBef>
                        <a:spcAft>
                          <a:spcPts val="0"/>
                        </a:spcAft>
                      </a:pPr>
                      <a:r>
                        <a:rPr lang="en-US" sz="1600" b="1" dirty="0">
                          <a:effectLst/>
                        </a:rPr>
                        <a:t>Discriminate</a:t>
                      </a:r>
                    </a:p>
                    <a:p>
                      <a:pPr marL="0" marR="0">
                        <a:lnSpc>
                          <a:spcPct val="107000"/>
                        </a:lnSpc>
                        <a:spcBef>
                          <a:spcPts val="0"/>
                        </a:spcBef>
                        <a:spcAft>
                          <a:spcPts val="0"/>
                        </a:spcAft>
                      </a:pPr>
                      <a:r>
                        <a:rPr lang="en-US" sz="1600" b="1" dirty="0">
                          <a:effectLst/>
                        </a:rPr>
                        <a:t>Distinguish</a:t>
                      </a:r>
                    </a:p>
                    <a:p>
                      <a:pPr marL="0" marR="0">
                        <a:lnSpc>
                          <a:spcPct val="107000"/>
                        </a:lnSpc>
                        <a:spcBef>
                          <a:spcPts val="0"/>
                        </a:spcBef>
                        <a:spcAft>
                          <a:spcPts val="0"/>
                        </a:spcAft>
                      </a:pPr>
                      <a:r>
                        <a:rPr lang="en-US" sz="1600" b="1" dirty="0">
                          <a:effectLst/>
                        </a:rPr>
                        <a:t>Organize</a:t>
                      </a:r>
                    </a:p>
                    <a:p>
                      <a:pPr marL="0" marR="0">
                        <a:lnSpc>
                          <a:spcPct val="107000"/>
                        </a:lnSpc>
                        <a:spcBef>
                          <a:spcPts val="0"/>
                        </a:spcBef>
                        <a:spcAft>
                          <a:spcPts val="0"/>
                        </a:spcAft>
                      </a:pPr>
                      <a:r>
                        <a:rPr lang="en-US" sz="1600" b="1" dirty="0">
                          <a:effectLst/>
                        </a:rPr>
                        <a:t>Outline </a:t>
                      </a:r>
                    </a:p>
                    <a:p>
                      <a:pPr marL="0" marR="0">
                        <a:lnSpc>
                          <a:spcPct val="107000"/>
                        </a:lnSpc>
                        <a:spcBef>
                          <a:spcPts val="0"/>
                        </a:spcBef>
                        <a:spcAft>
                          <a:spcPts val="0"/>
                        </a:spcAft>
                      </a:pPr>
                      <a:r>
                        <a:rPr lang="en-US" sz="1600" b="1" dirty="0">
                          <a:effectLst/>
                        </a:rPr>
                        <a:t>Order</a:t>
                      </a:r>
                    </a:p>
                    <a:p>
                      <a:pPr marL="0" marR="0">
                        <a:lnSpc>
                          <a:spcPct val="107000"/>
                        </a:lnSpc>
                        <a:spcBef>
                          <a:spcPts val="0"/>
                        </a:spcBef>
                        <a:spcAft>
                          <a:spcPts val="0"/>
                        </a:spcAft>
                      </a:pPr>
                      <a:r>
                        <a:rPr lang="en-US" sz="1600" b="1" dirty="0">
                          <a:effectLst/>
                        </a:rPr>
                        <a:t> </a:t>
                      </a:r>
                    </a:p>
                    <a:p>
                      <a:pPr marL="0" marR="0">
                        <a:lnSpc>
                          <a:spcPct val="107000"/>
                        </a:lnSpc>
                        <a:spcBef>
                          <a:spcPts val="0"/>
                        </a:spcBef>
                        <a:spcAft>
                          <a:spcPts val="0"/>
                        </a:spcAft>
                      </a:pPr>
                      <a:r>
                        <a:rPr lang="en-US" sz="1600" b="1" dirty="0">
                          <a:effectLst/>
                        </a:rPr>
                        <a:t> </a:t>
                      </a:r>
                    </a:p>
                    <a:p>
                      <a:pPr marL="0" marR="0">
                        <a:lnSpc>
                          <a:spcPct val="107000"/>
                        </a:lnSpc>
                        <a:spcBef>
                          <a:spcPts val="0"/>
                        </a:spcBef>
                        <a:spcAft>
                          <a:spcPts val="0"/>
                        </a:spcAft>
                      </a:pPr>
                      <a:r>
                        <a:rPr lang="en-US" sz="1600" b="1" dirty="0">
                          <a:effectLst/>
                        </a:rPr>
                        <a:t>(Recognize logical fallacies; select information)</a:t>
                      </a:r>
                    </a:p>
                    <a:p>
                      <a:pPr marL="0" marR="0">
                        <a:lnSpc>
                          <a:spcPct val="107000"/>
                        </a:lnSpc>
                        <a:spcBef>
                          <a:spcPts val="0"/>
                        </a:spcBef>
                        <a:spcAft>
                          <a:spcPts val="0"/>
                        </a:spcAft>
                      </a:pPr>
                      <a:r>
                        <a:rPr lang="en-US" sz="1600" b="1" dirty="0">
                          <a:effectLst/>
                        </a:rPr>
                        <a:t>  </a:t>
                      </a:r>
                    </a:p>
                    <a:p>
                      <a:pPr marL="0" marR="0">
                        <a:lnSpc>
                          <a:spcPct val="107000"/>
                        </a:lnSpc>
                        <a:spcBef>
                          <a:spcPts val="0"/>
                        </a:spcBef>
                        <a:spcAft>
                          <a:spcPts val="0"/>
                        </a:spcAft>
                      </a:pPr>
                      <a:r>
                        <a:rPr lang="en-US" sz="2000" b="1" dirty="0">
                          <a:effectLst/>
                        </a:rPr>
                        <a:t>Analyze</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800" marR="62800" marT="0" marB="0">
                    <a:solidFill>
                      <a:schemeClr val="accent5">
                        <a:lumMod val="40000"/>
                        <a:lumOff val="60000"/>
                      </a:schemeClr>
                    </a:solidFill>
                  </a:tcPr>
                </a:tc>
                <a:tc>
                  <a:txBody>
                    <a:bodyPr/>
                    <a:lstStyle/>
                    <a:p>
                      <a:pPr marL="0" marR="0">
                        <a:lnSpc>
                          <a:spcPct val="107000"/>
                        </a:lnSpc>
                        <a:spcBef>
                          <a:spcPts val="0"/>
                        </a:spcBef>
                        <a:spcAft>
                          <a:spcPts val="0"/>
                        </a:spcAft>
                      </a:pPr>
                      <a:r>
                        <a:rPr lang="en-US" sz="1600" b="1" dirty="0">
                          <a:effectLst/>
                        </a:rPr>
                        <a:t>Appraise</a:t>
                      </a:r>
                    </a:p>
                    <a:p>
                      <a:pPr marL="0" marR="0">
                        <a:lnSpc>
                          <a:spcPct val="107000"/>
                        </a:lnSpc>
                        <a:spcBef>
                          <a:spcPts val="0"/>
                        </a:spcBef>
                        <a:spcAft>
                          <a:spcPts val="0"/>
                        </a:spcAft>
                      </a:pPr>
                      <a:r>
                        <a:rPr lang="en-US" sz="1600" b="1" dirty="0">
                          <a:effectLst/>
                        </a:rPr>
                        <a:t>Criticize</a:t>
                      </a:r>
                    </a:p>
                    <a:p>
                      <a:pPr marL="0" marR="0">
                        <a:lnSpc>
                          <a:spcPct val="107000"/>
                        </a:lnSpc>
                        <a:spcBef>
                          <a:spcPts val="0"/>
                        </a:spcBef>
                        <a:spcAft>
                          <a:spcPts val="0"/>
                        </a:spcAft>
                      </a:pPr>
                      <a:r>
                        <a:rPr lang="en-US" sz="1600" b="1" dirty="0">
                          <a:effectLst/>
                        </a:rPr>
                        <a:t>Critique</a:t>
                      </a:r>
                    </a:p>
                    <a:p>
                      <a:pPr marL="0" marR="0">
                        <a:lnSpc>
                          <a:spcPct val="107000"/>
                        </a:lnSpc>
                        <a:spcBef>
                          <a:spcPts val="0"/>
                        </a:spcBef>
                        <a:spcAft>
                          <a:spcPts val="0"/>
                        </a:spcAft>
                      </a:pPr>
                      <a:r>
                        <a:rPr lang="en-US" sz="1600" b="1" dirty="0">
                          <a:effectLst/>
                        </a:rPr>
                        <a:t>Defend</a:t>
                      </a:r>
                    </a:p>
                    <a:p>
                      <a:pPr marL="0" marR="0">
                        <a:lnSpc>
                          <a:spcPct val="107000"/>
                        </a:lnSpc>
                        <a:spcBef>
                          <a:spcPts val="0"/>
                        </a:spcBef>
                        <a:spcAft>
                          <a:spcPts val="0"/>
                        </a:spcAft>
                      </a:pPr>
                      <a:r>
                        <a:rPr lang="en-US" sz="1600" b="1" dirty="0">
                          <a:effectLst/>
                        </a:rPr>
                        <a:t>Evaluate</a:t>
                      </a:r>
                    </a:p>
                    <a:p>
                      <a:pPr marL="0" marR="0">
                        <a:lnSpc>
                          <a:spcPct val="107000"/>
                        </a:lnSpc>
                        <a:spcBef>
                          <a:spcPts val="0"/>
                        </a:spcBef>
                        <a:spcAft>
                          <a:spcPts val="0"/>
                        </a:spcAft>
                      </a:pPr>
                      <a:r>
                        <a:rPr lang="en-US" sz="1600" b="1" dirty="0">
                          <a:effectLst/>
                        </a:rPr>
                        <a:t>Interpret</a:t>
                      </a:r>
                    </a:p>
                    <a:p>
                      <a:pPr marL="0" marR="0">
                        <a:lnSpc>
                          <a:spcPct val="107000"/>
                        </a:lnSpc>
                        <a:spcBef>
                          <a:spcPts val="0"/>
                        </a:spcBef>
                        <a:spcAft>
                          <a:spcPts val="0"/>
                        </a:spcAft>
                      </a:pPr>
                      <a:r>
                        <a:rPr lang="en-US" sz="1600" b="1" dirty="0">
                          <a:effectLst/>
                        </a:rPr>
                        <a:t>Judge</a:t>
                      </a:r>
                    </a:p>
                    <a:p>
                      <a:pPr marL="0" marR="0">
                        <a:lnSpc>
                          <a:spcPct val="107000"/>
                        </a:lnSpc>
                        <a:spcBef>
                          <a:spcPts val="0"/>
                        </a:spcBef>
                        <a:spcAft>
                          <a:spcPts val="0"/>
                        </a:spcAft>
                      </a:pPr>
                      <a:r>
                        <a:rPr lang="en-US" sz="1600" b="1" dirty="0">
                          <a:effectLst/>
                        </a:rPr>
                        <a:t>Justify </a:t>
                      </a:r>
                    </a:p>
                    <a:p>
                      <a:pPr marL="0" marR="0">
                        <a:lnSpc>
                          <a:spcPct val="107000"/>
                        </a:lnSpc>
                        <a:spcBef>
                          <a:spcPts val="0"/>
                        </a:spcBef>
                        <a:spcAft>
                          <a:spcPts val="0"/>
                        </a:spcAft>
                      </a:pPr>
                      <a:r>
                        <a:rPr lang="en-US" sz="1600" b="1" dirty="0">
                          <a:effectLst/>
                        </a:rPr>
                        <a:t>Predict</a:t>
                      </a:r>
                    </a:p>
                    <a:p>
                      <a:pPr marL="0" marR="0">
                        <a:lnSpc>
                          <a:spcPct val="107000"/>
                        </a:lnSpc>
                        <a:spcBef>
                          <a:spcPts val="0"/>
                        </a:spcBef>
                        <a:spcAft>
                          <a:spcPts val="0"/>
                        </a:spcAft>
                      </a:pPr>
                      <a:r>
                        <a:rPr lang="en-US" sz="1600" b="1" dirty="0">
                          <a:effectLst/>
                        </a:rPr>
                        <a:t>Predict</a:t>
                      </a:r>
                    </a:p>
                    <a:p>
                      <a:pPr marL="0" marR="0">
                        <a:lnSpc>
                          <a:spcPct val="107000"/>
                        </a:lnSpc>
                        <a:spcBef>
                          <a:spcPts val="0"/>
                        </a:spcBef>
                        <a:spcAft>
                          <a:spcPts val="0"/>
                        </a:spcAft>
                      </a:pPr>
                      <a:r>
                        <a:rPr lang="en-US" sz="1600" b="1" dirty="0">
                          <a:effectLst/>
                        </a:rPr>
                        <a:t> </a:t>
                      </a:r>
                    </a:p>
                    <a:p>
                      <a:pPr marL="0" marR="0">
                        <a:lnSpc>
                          <a:spcPct val="107000"/>
                        </a:lnSpc>
                        <a:spcBef>
                          <a:spcPts val="0"/>
                        </a:spcBef>
                        <a:spcAft>
                          <a:spcPts val="0"/>
                        </a:spcAft>
                      </a:pPr>
                      <a:r>
                        <a:rPr lang="en-US" sz="1600" b="1" dirty="0">
                          <a:effectLst/>
                        </a:rPr>
                        <a:t> </a:t>
                      </a:r>
                    </a:p>
                    <a:p>
                      <a:pPr marL="0" marR="0">
                        <a:lnSpc>
                          <a:spcPct val="107000"/>
                        </a:lnSpc>
                        <a:spcBef>
                          <a:spcPts val="0"/>
                        </a:spcBef>
                        <a:spcAft>
                          <a:spcPts val="0"/>
                        </a:spcAft>
                      </a:pPr>
                      <a:r>
                        <a:rPr lang="en-US" sz="1600" b="1" dirty="0">
                          <a:effectLst/>
                        </a:rPr>
                        <a:t>(Select most effective solution; explain &amp; justify)</a:t>
                      </a:r>
                    </a:p>
                    <a:p>
                      <a:pPr marL="0" marR="0">
                        <a:lnSpc>
                          <a:spcPct val="107000"/>
                        </a:lnSpc>
                        <a:spcBef>
                          <a:spcPts val="0"/>
                        </a:spcBef>
                        <a:spcAft>
                          <a:spcPts val="0"/>
                        </a:spcAft>
                      </a:pPr>
                      <a:r>
                        <a:rPr lang="en-US" sz="1600" b="1" dirty="0">
                          <a:effectLst/>
                        </a:rPr>
                        <a:t>  </a:t>
                      </a:r>
                    </a:p>
                    <a:p>
                      <a:pPr marL="0" marR="0">
                        <a:lnSpc>
                          <a:spcPct val="107000"/>
                        </a:lnSpc>
                        <a:spcBef>
                          <a:spcPts val="0"/>
                        </a:spcBef>
                        <a:spcAft>
                          <a:spcPts val="0"/>
                        </a:spcAft>
                      </a:pPr>
                      <a:r>
                        <a:rPr lang="en-US" sz="2000" b="1" dirty="0">
                          <a:effectLst/>
                        </a:rPr>
                        <a:t>Critique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800" marR="62800" marT="0" marB="0">
                    <a:solidFill>
                      <a:srgbClr val="A3BBE1"/>
                    </a:solidFill>
                  </a:tcPr>
                </a:tc>
                <a:tc>
                  <a:txBody>
                    <a:bodyPr/>
                    <a:lstStyle/>
                    <a:p>
                      <a:pPr marL="0" marR="0">
                        <a:lnSpc>
                          <a:spcPct val="107000"/>
                        </a:lnSpc>
                        <a:spcBef>
                          <a:spcPts val="0"/>
                        </a:spcBef>
                        <a:spcAft>
                          <a:spcPts val="0"/>
                        </a:spcAft>
                      </a:pPr>
                      <a:r>
                        <a:rPr lang="en-US" sz="1600" b="1" dirty="0">
                          <a:effectLst/>
                        </a:rPr>
                        <a:t>Categorize</a:t>
                      </a:r>
                    </a:p>
                    <a:p>
                      <a:pPr marL="0" marR="0">
                        <a:lnSpc>
                          <a:spcPct val="107000"/>
                        </a:lnSpc>
                        <a:spcBef>
                          <a:spcPts val="0"/>
                        </a:spcBef>
                        <a:spcAft>
                          <a:spcPts val="0"/>
                        </a:spcAft>
                      </a:pPr>
                      <a:r>
                        <a:rPr lang="en-US" sz="1600" b="1" dirty="0">
                          <a:effectLst/>
                        </a:rPr>
                        <a:t>Combine</a:t>
                      </a:r>
                    </a:p>
                    <a:p>
                      <a:pPr marL="0" marR="0">
                        <a:lnSpc>
                          <a:spcPct val="107000"/>
                        </a:lnSpc>
                        <a:spcBef>
                          <a:spcPts val="0"/>
                        </a:spcBef>
                        <a:spcAft>
                          <a:spcPts val="0"/>
                        </a:spcAft>
                      </a:pPr>
                      <a:r>
                        <a:rPr lang="en-US" sz="1600" b="1" dirty="0">
                          <a:effectLst/>
                        </a:rPr>
                        <a:t>Construct</a:t>
                      </a:r>
                    </a:p>
                    <a:p>
                      <a:pPr marL="0" marR="0">
                        <a:lnSpc>
                          <a:spcPct val="107000"/>
                        </a:lnSpc>
                        <a:spcBef>
                          <a:spcPts val="0"/>
                        </a:spcBef>
                        <a:spcAft>
                          <a:spcPts val="0"/>
                        </a:spcAft>
                      </a:pPr>
                      <a:r>
                        <a:rPr lang="en-US" sz="1600" b="1" dirty="0">
                          <a:effectLst/>
                        </a:rPr>
                        <a:t>Extend</a:t>
                      </a:r>
                    </a:p>
                    <a:p>
                      <a:pPr marL="0" marR="0">
                        <a:lnSpc>
                          <a:spcPct val="107000"/>
                        </a:lnSpc>
                        <a:spcBef>
                          <a:spcPts val="0"/>
                        </a:spcBef>
                        <a:spcAft>
                          <a:spcPts val="0"/>
                        </a:spcAft>
                      </a:pPr>
                      <a:r>
                        <a:rPr lang="en-US" sz="1600" b="1" dirty="0">
                          <a:effectLst/>
                        </a:rPr>
                        <a:t>Formulate</a:t>
                      </a:r>
                    </a:p>
                    <a:p>
                      <a:pPr marL="0" marR="0">
                        <a:lnSpc>
                          <a:spcPct val="107000"/>
                        </a:lnSpc>
                        <a:spcBef>
                          <a:spcPts val="0"/>
                        </a:spcBef>
                        <a:spcAft>
                          <a:spcPts val="0"/>
                        </a:spcAft>
                      </a:pPr>
                      <a:r>
                        <a:rPr lang="en-US" sz="1600" b="1" dirty="0">
                          <a:effectLst/>
                        </a:rPr>
                        <a:t>Hypothesize</a:t>
                      </a:r>
                    </a:p>
                    <a:p>
                      <a:pPr marL="0" marR="0">
                        <a:lnSpc>
                          <a:spcPct val="107000"/>
                        </a:lnSpc>
                        <a:spcBef>
                          <a:spcPts val="0"/>
                        </a:spcBef>
                        <a:spcAft>
                          <a:spcPts val="0"/>
                        </a:spcAft>
                      </a:pPr>
                      <a:r>
                        <a:rPr lang="en-US" sz="1600" b="1" dirty="0">
                          <a:effectLst/>
                        </a:rPr>
                        <a:t>Integrate</a:t>
                      </a:r>
                    </a:p>
                    <a:p>
                      <a:pPr marL="0" marR="0">
                        <a:lnSpc>
                          <a:spcPct val="107000"/>
                        </a:lnSpc>
                        <a:spcBef>
                          <a:spcPts val="0"/>
                        </a:spcBef>
                        <a:spcAft>
                          <a:spcPts val="0"/>
                        </a:spcAft>
                      </a:pPr>
                      <a:r>
                        <a:rPr lang="en-US" sz="1600" b="1" dirty="0">
                          <a:effectLst/>
                        </a:rPr>
                        <a:t>Limit</a:t>
                      </a:r>
                    </a:p>
                    <a:p>
                      <a:pPr marL="0" marR="0">
                        <a:lnSpc>
                          <a:spcPct val="107000"/>
                        </a:lnSpc>
                        <a:spcBef>
                          <a:spcPts val="0"/>
                        </a:spcBef>
                        <a:spcAft>
                          <a:spcPts val="0"/>
                        </a:spcAft>
                      </a:pPr>
                      <a:r>
                        <a:rPr lang="en-US" sz="1600" b="1" dirty="0">
                          <a:effectLst/>
                        </a:rPr>
                        <a:t>Modify</a:t>
                      </a:r>
                    </a:p>
                    <a:p>
                      <a:pPr marL="0" marR="0">
                        <a:lnSpc>
                          <a:spcPct val="107000"/>
                        </a:lnSpc>
                        <a:spcBef>
                          <a:spcPts val="0"/>
                        </a:spcBef>
                        <a:spcAft>
                          <a:spcPts val="0"/>
                        </a:spcAft>
                      </a:pPr>
                      <a:r>
                        <a:rPr lang="en-US" sz="1600" b="1" dirty="0">
                          <a:effectLst/>
                        </a:rPr>
                        <a:t>Re-arrange</a:t>
                      </a:r>
                    </a:p>
                    <a:p>
                      <a:pPr marL="0" marR="0">
                        <a:lnSpc>
                          <a:spcPct val="107000"/>
                        </a:lnSpc>
                        <a:spcBef>
                          <a:spcPts val="0"/>
                        </a:spcBef>
                        <a:spcAft>
                          <a:spcPts val="0"/>
                        </a:spcAft>
                      </a:pPr>
                      <a:r>
                        <a:rPr lang="en-US" sz="1600" b="1" dirty="0">
                          <a:effectLst/>
                        </a:rPr>
                        <a:t>Reconstruct</a:t>
                      </a:r>
                    </a:p>
                    <a:p>
                      <a:pPr marL="0" marR="0">
                        <a:lnSpc>
                          <a:spcPct val="107000"/>
                        </a:lnSpc>
                        <a:spcBef>
                          <a:spcPts val="0"/>
                        </a:spcBef>
                        <a:spcAft>
                          <a:spcPts val="0"/>
                        </a:spcAft>
                      </a:pPr>
                      <a:r>
                        <a:rPr lang="en-US" sz="1600" b="1" dirty="0">
                          <a:effectLst/>
                        </a:rPr>
                        <a:t>Write</a:t>
                      </a:r>
                    </a:p>
                    <a:p>
                      <a:pPr marL="0" marR="0">
                        <a:lnSpc>
                          <a:spcPct val="107000"/>
                        </a:lnSpc>
                        <a:spcBef>
                          <a:spcPts val="0"/>
                        </a:spcBef>
                        <a:spcAft>
                          <a:spcPts val="0"/>
                        </a:spcAft>
                      </a:pPr>
                      <a:r>
                        <a:rPr lang="en-US" sz="1600" b="1" dirty="0">
                          <a:effectLst/>
                        </a:rPr>
                        <a:t>(Integrate material to solve a problem; revise to improve)</a:t>
                      </a:r>
                    </a:p>
                    <a:p>
                      <a:pPr marL="0" marR="0">
                        <a:lnSpc>
                          <a:spcPct val="107000"/>
                        </a:lnSpc>
                        <a:spcBef>
                          <a:spcPts val="0"/>
                        </a:spcBef>
                        <a:spcAft>
                          <a:spcPts val="0"/>
                        </a:spcAft>
                      </a:pPr>
                      <a:r>
                        <a:rPr lang="en-US" sz="1600" b="1" dirty="0">
                          <a:effectLst/>
                        </a:rPr>
                        <a:t> </a:t>
                      </a:r>
                    </a:p>
                    <a:p>
                      <a:pPr marL="0" marR="0">
                        <a:lnSpc>
                          <a:spcPct val="107000"/>
                        </a:lnSpc>
                        <a:spcBef>
                          <a:spcPts val="0"/>
                        </a:spcBef>
                        <a:spcAft>
                          <a:spcPts val="0"/>
                        </a:spcAft>
                      </a:pPr>
                      <a:r>
                        <a:rPr lang="en-US" sz="2000" b="1" dirty="0">
                          <a:effectLst/>
                        </a:rPr>
                        <a:t>Advocate</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800" marR="62800" marT="0" marB="0">
                    <a:solidFill>
                      <a:srgbClr val="90ADDC"/>
                    </a:solidFill>
                  </a:tcPr>
                </a:tc>
                <a:extLst>
                  <a:ext uri="{0D108BD9-81ED-4DB2-BD59-A6C34878D82A}">
                    <a16:rowId xmlns="" xmlns:a16="http://schemas.microsoft.com/office/drawing/2014/main" val="10001"/>
                  </a:ext>
                </a:extLst>
              </a:tr>
            </a:tbl>
          </a:graphicData>
        </a:graphic>
      </p:graphicFrame>
      <p:sp>
        <p:nvSpPr>
          <p:cNvPr id="5" name="Rectangle 2"/>
          <p:cNvSpPr>
            <a:spLocks noChangeArrowheads="1"/>
          </p:cNvSpPr>
          <p:nvPr/>
        </p:nvSpPr>
        <p:spPr bwMode="auto">
          <a:xfrm>
            <a:off x="1046163" y="2335213"/>
            <a:ext cx="12192000" cy="457200"/>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405737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3600" dirty="0"/>
              <a:t>So, if we accept that some students are able to perceive, absorb, process, catalog information differently, then some version of working in class to put in play information conveyed previously is a viable option because it allows students to practice active, rather than passive learning.</a:t>
            </a:r>
          </a:p>
        </p:txBody>
      </p:sp>
    </p:spTree>
    <p:extLst>
      <p:ext uri="{BB962C8B-B14F-4D97-AF65-F5344CB8AC3E}">
        <p14:creationId xmlns:p14="http://schemas.microsoft.com/office/powerpoint/2010/main" val="1347756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F20FDA-E763-49E4-BEA3-59A093F6AFE5}"/>
              </a:ext>
            </a:extLst>
          </p:cNvPr>
          <p:cNvSpPr>
            <a:spLocks noGrp="1"/>
          </p:cNvSpPr>
          <p:nvPr>
            <p:ph type="title"/>
          </p:nvPr>
        </p:nvSpPr>
        <p:spPr/>
        <p:txBody>
          <a:bodyPr/>
          <a:lstStyle/>
          <a:p>
            <a:r>
              <a:rPr lang="en-US" dirty="0"/>
              <a:t>Sources on Memory &amp; Learning Theory</a:t>
            </a:r>
          </a:p>
        </p:txBody>
      </p:sp>
      <p:sp>
        <p:nvSpPr>
          <p:cNvPr id="3" name="Content Placeholder 2">
            <a:extLst>
              <a:ext uri="{FF2B5EF4-FFF2-40B4-BE49-F238E27FC236}">
                <a16:creationId xmlns="" xmlns:a16="http://schemas.microsoft.com/office/drawing/2014/main" id="{642CD237-70AA-4736-AD08-A78C0053AE53}"/>
              </a:ext>
            </a:extLst>
          </p:cNvPr>
          <p:cNvSpPr>
            <a:spLocks noGrp="1"/>
          </p:cNvSpPr>
          <p:nvPr>
            <p:ph idx="1"/>
          </p:nvPr>
        </p:nvSpPr>
        <p:spPr/>
        <p:txBody>
          <a:bodyPr/>
          <a:lstStyle/>
          <a:p>
            <a:r>
              <a:rPr lang="en-US" dirty="0"/>
              <a:t>Daneman &amp; Carpenter, 1980</a:t>
            </a:r>
          </a:p>
          <a:p>
            <a:r>
              <a:rPr lang="en-US" dirty="0"/>
              <a:t>Kane &amp; Engle, 2002; </a:t>
            </a:r>
            <a:r>
              <a:rPr lang="en-US" dirty="0" err="1"/>
              <a:t>Kyllonen</a:t>
            </a:r>
            <a:r>
              <a:rPr lang="en-US" dirty="0"/>
              <a:t> &amp; Christal, 1990)</a:t>
            </a:r>
          </a:p>
          <a:p>
            <a:r>
              <a:rPr lang="en-US" dirty="0"/>
              <a:t>R. C. Atkinson and R.M. Shiffrin, “The control of short-term memory.” </a:t>
            </a:r>
            <a:r>
              <a:rPr lang="en-US" i="1" dirty="0"/>
              <a:t>Scientific American</a:t>
            </a:r>
            <a:r>
              <a:rPr lang="en-US" dirty="0"/>
              <a:t>, Aug. 1971, Vol. 225 No. 2. - on the relationship of short term and long term memory (flow of information from sensory input to long-term has to pass through short term – registered by sensory receptors &amp; rehearsed.)</a:t>
            </a:r>
          </a:p>
          <a:p>
            <a:r>
              <a:rPr lang="en-US" dirty="0"/>
              <a:t>Baddeley, A.D., and Hitch, G.J. (1974) Working memory. In G. Bower, ed., The psychology of learning and motivation (Vol. VIII, pp. 47-89). (New York:  Academic Press.)</a:t>
            </a:r>
          </a:p>
        </p:txBody>
      </p:sp>
    </p:spTree>
    <p:extLst>
      <p:ext uri="{BB962C8B-B14F-4D97-AF65-F5344CB8AC3E}">
        <p14:creationId xmlns:p14="http://schemas.microsoft.com/office/powerpoint/2010/main" val="2106930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fairly standard “flips” after a “lecture”</a:t>
            </a:r>
          </a:p>
        </p:txBody>
      </p:sp>
      <p:sp>
        <p:nvSpPr>
          <p:cNvPr id="3" name="Content Placeholder 2"/>
          <p:cNvSpPr>
            <a:spLocks noGrp="1"/>
          </p:cNvSpPr>
          <p:nvPr>
            <p:ph idx="1"/>
          </p:nvPr>
        </p:nvSpPr>
        <p:spPr/>
        <p:txBody>
          <a:bodyPr/>
          <a:lstStyle/>
          <a:p>
            <a:r>
              <a:rPr lang="en-US" dirty="0"/>
              <a:t>Short in-class quizzes to assess whether material was covered pre-class.</a:t>
            </a:r>
          </a:p>
          <a:p>
            <a:r>
              <a:rPr lang="en-US" dirty="0"/>
              <a:t>“feedback” quizzes outside of class as student go through lessons (like the anti-harassment presentations) </a:t>
            </a:r>
          </a:p>
          <a:p>
            <a:r>
              <a:rPr lang="en-US" dirty="0"/>
              <a:t>Short hypotheticals – for discussion (small group/class-wide – both)</a:t>
            </a:r>
          </a:p>
          <a:p>
            <a:r>
              <a:rPr lang="en-US" dirty="0"/>
              <a:t>Short written responses shared.</a:t>
            </a:r>
          </a:p>
          <a:p>
            <a:endParaRPr lang="en-US" dirty="0"/>
          </a:p>
          <a:p>
            <a:r>
              <a:rPr lang="en-US" dirty="0"/>
              <a:t>Generally, students have commented that videos before class help them to organize puzzle pieces and allow them to write less, but take better notes, and have formed questions for class.  </a:t>
            </a:r>
          </a:p>
          <a:p>
            <a:endParaRPr lang="en-US" dirty="0"/>
          </a:p>
          <a:p>
            <a:endParaRPr lang="en-US" dirty="0"/>
          </a:p>
        </p:txBody>
      </p:sp>
    </p:spTree>
    <p:extLst>
      <p:ext uri="{BB962C8B-B14F-4D97-AF65-F5344CB8AC3E}">
        <p14:creationId xmlns:p14="http://schemas.microsoft.com/office/powerpoint/2010/main" val="1557992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Flipping with Out-of-Class Videos: Helps Build Mastery</a:t>
            </a:r>
          </a:p>
        </p:txBody>
      </p:sp>
      <p:pic>
        <p:nvPicPr>
          <p:cNvPr id="4" name="Content Placeholder 3"/>
          <p:cNvPicPr>
            <a:picLocks noGrp="1" noChangeAspect="1"/>
          </p:cNvPicPr>
          <p:nvPr>
            <p:ph idx="1"/>
          </p:nvPr>
        </p:nvPicPr>
        <p:blipFill>
          <a:blip r:embed="rId2"/>
          <a:stretch>
            <a:fillRect/>
          </a:stretch>
        </p:blipFill>
        <p:spPr>
          <a:xfrm>
            <a:off x="2009955" y="1673524"/>
            <a:ext cx="8100203" cy="4347713"/>
          </a:xfrm>
          <a:prstGeom prst="rect">
            <a:avLst/>
          </a:prstGeom>
        </p:spPr>
      </p:pic>
    </p:spTree>
    <p:extLst>
      <p:ext uri="{BB962C8B-B14F-4D97-AF65-F5344CB8AC3E}">
        <p14:creationId xmlns:p14="http://schemas.microsoft.com/office/powerpoint/2010/main" val="1383776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095554" y="741872"/>
            <a:ext cx="9894499" cy="4587365"/>
          </a:xfrm>
          <a:prstGeom prst="rect">
            <a:avLst/>
          </a:prstGeom>
        </p:spPr>
      </p:pic>
    </p:spTree>
    <p:extLst>
      <p:ext uri="{BB962C8B-B14F-4D97-AF65-F5344CB8AC3E}">
        <p14:creationId xmlns:p14="http://schemas.microsoft.com/office/powerpoint/2010/main" val="393138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Questions</a:t>
            </a:r>
          </a:p>
        </p:txBody>
      </p:sp>
      <p:sp>
        <p:nvSpPr>
          <p:cNvPr id="3" name="Content Placeholder 2"/>
          <p:cNvSpPr>
            <a:spLocks noGrp="1"/>
          </p:cNvSpPr>
          <p:nvPr>
            <p:ph idx="1"/>
          </p:nvPr>
        </p:nvSpPr>
        <p:spPr/>
        <p:txBody>
          <a:bodyPr>
            <a:normAutofit/>
          </a:bodyPr>
          <a:lstStyle/>
          <a:p>
            <a:r>
              <a:rPr lang="en-US" sz="3600" dirty="0"/>
              <a:t>What is it?</a:t>
            </a:r>
          </a:p>
          <a:p>
            <a:r>
              <a:rPr lang="en-US" sz="3600" dirty="0"/>
              <a:t>Does it work?</a:t>
            </a:r>
          </a:p>
          <a:p>
            <a:r>
              <a:rPr lang="en-US" sz="3600" dirty="0"/>
              <a:t>How hard is it compared to more traditional approaches?</a:t>
            </a:r>
          </a:p>
          <a:p>
            <a:r>
              <a:rPr lang="en-US" sz="3600" dirty="0"/>
              <a:t>How do I do it if I want to try?</a:t>
            </a:r>
          </a:p>
        </p:txBody>
      </p:sp>
    </p:spTree>
    <p:extLst>
      <p:ext uri="{BB962C8B-B14F-4D97-AF65-F5344CB8AC3E}">
        <p14:creationId xmlns:p14="http://schemas.microsoft.com/office/powerpoint/2010/main" val="8232862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Bloom’s Taxonomy of Learning Domains</a:t>
            </a:r>
          </a:p>
        </p:txBody>
      </p:sp>
      <p:pic>
        <p:nvPicPr>
          <p:cNvPr id="4" name="Content Placeholder 3"/>
          <p:cNvPicPr>
            <a:picLocks noGrp="1" noChangeAspect="1"/>
          </p:cNvPicPr>
          <p:nvPr>
            <p:ph idx="1"/>
          </p:nvPr>
        </p:nvPicPr>
        <p:blipFill>
          <a:blip r:embed="rId2"/>
          <a:stretch>
            <a:fillRect/>
          </a:stretch>
        </p:blipFill>
        <p:spPr>
          <a:xfrm>
            <a:off x="1742152" y="2057879"/>
            <a:ext cx="8626414" cy="4640069"/>
          </a:xfrm>
          <a:prstGeom prst="rect">
            <a:avLst/>
          </a:prstGeom>
        </p:spPr>
      </p:pic>
    </p:spTree>
    <p:extLst>
      <p:ext uri="{BB962C8B-B14F-4D97-AF65-F5344CB8AC3E}">
        <p14:creationId xmlns:p14="http://schemas.microsoft.com/office/powerpoint/2010/main" val="102461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Learning Outcomes for JD Graduates</a:t>
            </a:r>
          </a:p>
        </p:txBody>
      </p:sp>
      <p:sp>
        <p:nvSpPr>
          <p:cNvPr id="3" name="Content Placeholder 2"/>
          <p:cNvSpPr>
            <a:spLocks noGrp="1"/>
          </p:cNvSpPr>
          <p:nvPr>
            <p:ph idx="1"/>
          </p:nvPr>
        </p:nvSpPr>
        <p:spPr/>
        <p:txBody>
          <a:bodyPr>
            <a:normAutofit/>
          </a:bodyPr>
          <a:lstStyle/>
          <a:p>
            <a:pPr marL="0" indent="0">
              <a:buNone/>
            </a:pPr>
            <a:endParaRPr lang="en-US" dirty="0"/>
          </a:p>
          <a:p>
            <a:r>
              <a:rPr lang="en-US" sz="3200" dirty="0"/>
              <a:t>Demonstrate foundational knowledge and understanding of substantive and procedural law.</a:t>
            </a:r>
          </a:p>
          <a:p>
            <a:r>
              <a:rPr lang="en-US" sz="3200" dirty="0"/>
              <a:t>Demonstrate ability to communicate effectively in the legal context, in writing and orally.</a:t>
            </a:r>
          </a:p>
          <a:p>
            <a:r>
              <a:rPr lang="en-US" sz="3200" dirty="0"/>
              <a:t>Demonstrate basic legal research, legal analysis, legal reasoning and </a:t>
            </a:r>
            <a:r>
              <a:rPr lang="en-US" sz="3200"/>
              <a:t>problem-solving skills.</a:t>
            </a:r>
            <a:endParaRPr lang="en-US" sz="3200" dirty="0"/>
          </a:p>
          <a:p>
            <a:endParaRPr lang="en-US" dirty="0"/>
          </a:p>
        </p:txBody>
      </p:sp>
    </p:spTree>
    <p:extLst>
      <p:ext uri="{BB962C8B-B14F-4D97-AF65-F5344CB8AC3E}">
        <p14:creationId xmlns:p14="http://schemas.microsoft.com/office/powerpoint/2010/main" val="744400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The Albany Law Experience</a:t>
            </a:r>
          </a:p>
        </p:txBody>
      </p:sp>
      <p:sp>
        <p:nvSpPr>
          <p:cNvPr id="3" name="Content Placeholder 2"/>
          <p:cNvSpPr>
            <a:spLocks noGrp="1"/>
          </p:cNvSpPr>
          <p:nvPr>
            <p:ph idx="1"/>
          </p:nvPr>
        </p:nvSpPr>
        <p:spPr/>
        <p:txBody>
          <a:bodyPr/>
          <a:lstStyle/>
          <a:p>
            <a:r>
              <a:rPr lang="en-US" sz="3200" dirty="0"/>
              <a:t>Some student testimonials…</a:t>
            </a:r>
          </a:p>
          <a:p>
            <a:r>
              <a:rPr lang="en-US" sz="3200" dirty="0"/>
              <a:t>The weekly videos were extremely helpful and indicated the bigger picture when it came to the assigned readings for that week. </a:t>
            </a:r>
          </a:p>
          <a:p>
            <a:r>
              <a:rPr lang="en-US" sz="3200" dirty="0"/>
              <a:t>The weekly videos also precipitated my learning of tough issues, and having them to review frequently was beneficial.</a:t>
            </a:r>
          </a:p>
          <a:p>
            <a:endParaRPr lang="en-US" dirty="0"/>
          </a:p>
        </p:txBody>
      </p:sp>
    </p:spTree>
    <p:extLst>
      <p:ext uri="{BB962C8B-B14F-4D97-AF65-F5344CB8AC3E}">
        <p14:creationId xmlns:p14="http://schemas.microsoft.com/office/powerpoint/2010/main" val="582386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The Research (Still Evolving)</a:t>
            </a:r>
          </a:p>
        </p:txBody>
      </p:sp>
      <p:sp>
        <p:nvSpPr>
          <p:cNvPr id="3" name="Content Placeholder 2"/>
          <p:cNvSpPr>
            <a:spLocks noGrp="1"/>
          </p:cNvSpPr>
          <p:nvPr>
            <p:ph idx="1"/>
          </p:nvPr>
        </p:nvSpPr>
        <p:spPr/>
        <p:txBody>
          <a:bodyPr>
            <a:normAutofit fontScale="85000" lnSpcReduction="10000"/>
          </a:bodyPr>
          <a:lstStyle/>
          <a:p>
            <a:r>
              <a:rPr lang="en-US" dirty="0"/>
              <a:t>Students were required to watch narrated PowerPoint videos and complete a worksheet before class time. In class, students participated in alternating ten-minute mini-lectures and five to seven minute active learning exercises. This led to a performance increase of 21% on exam questions related to the topics introduced outside class with videos.</a:t>
            </a:r>
          </a:p>
          <a:p>
            <a:r>
              <a:rPr lang="en-US" dirty="0"/>
              <a:t>M. </a:t>
            </a:r>
            <a:r>
              <a:rPr lang="en-US" dirty="0" err="1"/>
              <a:t>Moravec</a:t>
            </a:r>
            <a:r>
              <a:rPr lang="en-US" dirty="0"/>
              <a:t>, A. Williams, N. Aguilar-Roca, and D.K. O’Dowd. </a:t>
            </a:r>
            <a:r>
              <a:rPr lang="en-US" i="1" dirty="0"/>
              <a:t>Learn before lecture: a strategy that improves learning outcomes in a large introductory biology class</a:t>
            </a:r>
            <a:r>
              <a:rPr lang="en-US" dirty="0"/>
              <a:t>. CBE-Life Sciences Education, 9(4):473–481, 2010.</a:t>
            </a:r>
          </a:p>
          <a:p>
            <a:r>
              <a:rPr lang="en-US" dirty="0"/>
              <a:t>Faculty taught concurrent experimental and comparison sections of the course, and matched sections on topics, assignments, and time on task. Students in the experimental section watched </a:t>
            </a:r>
            <a:r>
              <a:rPr lang="en-US" dirty="0" err="1"/>
              <a:t>narratedPowerPoint</a:t>
            </a:r>
            <a:r>
              <a:rPr lang="en-US" dirty="0"/>
              <a:t> videos outside of class, and participated in interactive learning activities inside class. Students in the flipped environment scored significantly higher on all homework assignments, projects, and tests.</a:t>
            </a:r>
          </a:p>
          <a:p>
            <a:r>
              <a:rPr lang="en-US" dirty="0"/>
              <a:t>J. A. Day and J. D. Foley. </a:t>
            </a:r>
            <a:r>
              <a:rPr lang="en-US" i="1" dirty="0"/>
              <a:t>Evaluating a web lecture intervention in a human–computer interaction course</a:t>
            </a:r>
            <a:r>
              <a:rPr lang="en-US" dirty="0"/>
              <a:t>. IEEE Transactions on Education, 49(4):420–431, 2006.</a:t>
            </a:r>
          </a:p>
          <a:p>
            <a:r>
              <a:rPr lang="en-US" dirty="0"/>
              <a:t>Literature Review: J. Bishop and M. </a:t>
            </a:r>
            <a:r>
              <a:rPr lang="en-US" dirty="0" err="1"/>
              <a:t>Verlager</a:t>
            </a:r>
            <a:r>
              <a:rPr lang="en-US" dirty="0"/>
              <a:t>, </a:t>
            </a:r>
            <a:r>
              <a:rPr lang="en-US" i="1" dirty="0"/>
              <a:t>The Flipped Classroom: A Survey of the Research</a:t>
            </a:r>
            <a:r>
              <a:rPr lang="en-US" dirty="0"/>
              <a:t>, American Society for Engineering Education (2013).</a:t>
            </a:r>
          </a:p>
          <a:p>
            <a:endParaRPr lang="en-US" dirty="0"/>
          </a:p>
        </p:txBody>
      </p:sp>
    </p:spTree>
    <p:extLst>
      <p:ext uri="{BB962C8B-B14F-4D97-AF65-F5344CB8AC3E}">
        <p14:creationId xmlns:p14="http://schemas.microsoft.com/office/powerpoint/2010/main" val="10961661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3184"/>
            <a:ext cx="10515600" cy="566670"/>
          </a:xfrm>
        </p:spPr>
        <p:txBody>
          <a:bodyPr>
            <a:normAutofit fontScale="90000"/>
          </a:bodyPr>
          <a:lstStyle/>
          <a:p>
            <a:r>
              <a:rPr lang="en-US" dirty="0"/>
              <a:t>Some more research on active learning:</a:t>
            </a:r>
          </a:p>
        </p:txBody>
      </p:sp>
      <p:sp>
        <p:nvSpPr>
          <p:cNvPr id="3" name="Content Placeholder 2"/>
          <p:cNvSpPr>
            <a:spLocks noGrp="1"/>
          </p:cNvSpPr>
          <p:nvPr>
            <p:ph idx="1"/>
          </p:nvPr>
        </p:nvSpPr>
        <p:spPr>
          <a:xfrm>
            <a:off x="838200" y="901521"/>
            <a:ext cx="10515600" cy="5576552"/>
          </a:xfrm>
        </p:spPr>
        <p:txBody>
          <a:bodyPr>
            <a:normAutofit fontScale="85000" lnSpcReduction="20000"/>
          </a:bodyPr>
          <a:lstStyle/>
          <a:p>
            <a:r>
              <a:rPr lang="en-US" dirty="0"/>
              <a:t>See, generally, Erica A. </a:t>
            </a:r>
            <a:r>
              <a:rPr lang="en-US" dirty="0" err="1"/>
              <a:t>DeGroff</a:t>
            </a:r>
            <a:r>
              <a:rPr lang="en-US" dirty="0"/>
              <a:t>, TRAINING TOMORROW’S LAWYERS: WHAT EMPIRICAL RESEARCH CAN TELL US ABOUT THE EFFECT OF LAW SCHOOL PEDAGOGY ON LAW STUDENT LEARNING STYLES, 36 S. Ill. L.J. 251 (Winter 2012).   </a:t>
            </a:r>
          </a:p>
          <a:p>
            <a:r>
              <a:rPr lang="en-US" i="1" dirty="0"/>
              <a:t>Also:</a:t>
            </a:r>
          </a:p>
          <a:p>
            <a:r>
              <a:rPr lang="en-US" dirty="0" err="1"/>
              <a:t>Morbert</a:t>
            </a:r>
            <a:r>
              <a:rPr lang="en-US" dirty="0"/>
              <a:t> Michel, John Cater &amp; </a:t>
            </a:r>
            <a:r>
              <a:rPr lang="en-US" dirty="0" err="1"/>
              <a:t>Otmar</a:t>
            </a:r>
            <a:r>
              <a:rPr lang="en-US" dirty="0"/>
              <a:t> Varela, </a:t>
            </a:r>
            <a:r>
              <a:rPr lang="en-US" i="1" dirty="0"/>
              <a:t>Active Versus Passive Teaching Styles: An Empirical Study of Student Learning Outcomes,</a:t>
            </a:r>
            <a:r>
              <a:rPr lang="en-US" dirty="0"/>
              <a:t> 33 SMALL BUS. INST. NAT’L PROC. 55 (2009).</a:t>
            </a:r>
          </a:p>
          <a:p>
            <a:r>
              <a:rPr lang="en-US" dirty="0"/>
              <a:t> </a:t>
            </a:r>
            <a:r>
              <a:rPr lang="en-US" dirty="0" err="1"/>
              <a:t>Buket</a:t>
            </a:r>
            <a:r>
              <a:rPr lang="en-US" dirty="0"/>
              <a:t> </a:t>
            </a:r>
            <a:r>
              <a:rPr lang="en-US" dirty="0" err="1"/>
              <a:t>Akkoyunlu</a:t>
            </a:r>
            <a:r>
              <a:rPr lang="en-US" dirty="0"/>
              <a:t> &amp; </a:t>
            </a:r>
            <a:r>
              <a:rPr lang="en-US" dirty="0" err="1"/>
              <a:t>Meryem</a:t>
            </a:r>
            <a:r>
              <a:rPr lang="en-US" dirty="0"/>
              <a:t> Yilmaz </a:t>
            </a:r>
            <a:r>
              <a:rPr lang="en-US" dirty="0" err="1"/>
              <a:t>Soylu</a:t>
            </a:r>
            <a:r>
              <a:rPr lang="en-US" dirty="0"/>
              <a:t>, </a:t>
            </a:r>
            <a:r>
              <a:rPr lang="en-US" i="1" dirty="0"/>
              <a:t>A Study of Students’ Perceptions in a Blended Learning Environment Based on Different Learning Styles,</a:t>
            </a:r>
            <a:r>
              <a:rPr lang="en-US" dirty="0"/>
              <a:t> 11 EDUC. TECH. &amp; SOC. 183 (2008).</a:t>
            </a:r>
          </a:p>
          <a:p>
            <a:r>
              <a:rPr lang="en-US" dirty="0"/>
              <a:t> Ted Brown, Tessa </a:t>
            </a:r>
            <a:r>
              <a:rPr lang="en-US" dirty="0" err="1"/>
              <a:t>Cosgriff</a:t>
            </a:r>
            <a:r>
              <a:rPr lang="en-US" dirty="0"/>
              <a:t> &amp; Glenys French, </a:t>
            </a:r>
            <a:r>
              <a:rPr lang="en-US" i="1" dirty="0"/>
              <a:t>Learning Style Preferences of Occupational Therapy, Physiotherapy and Speech Pathology Students: A Comparative Study,</a:t>
            </a:r>
            <a:r>
              <a:rPr lang="en-US" dirty="0"/>
              <a:t> 6 INTERNET J. OF ALLIED HEALTH SCI. &amp; PRAC. 1 (2008)</a:t>
            </a:r>
          </a:p>
          <a:p>
            <a:r>
              <a:rPr lang="en-US" dirty="0"/>
              <a:t>Hong Lu, Lei </a:t>
            </a:r>
            <a:r>
              <a:rPr lang="en-US" dirty="0" err="1"/>
              <a:t>Jia</a:t>
            </a:r>
            <a:r>
              <a:rPr lang="en-US" dirty="0"/>
              <a:t>, </a:t>
            </a:r>
            <a:r>
              <a:rPr lang="en-US" dirty="0" err="1"/>
              <a:t>Shuhong</a:t>
            </a:r>
            <a:r>
              <a:rPr lang="en-US" dirty="0"/>
              <a:t> Gong &amp; Bruce Clark, </a:t>
            </a:r>
            <a:r>
              <a:rPr lang="en-US" i="1" dirty="0"/>
              <a:t>The Relationship of Kolb Learning Styles, Online Learning Behaviors and Learning Outcomes,</a:t>
            </a:r>
            <a:r>
              <a:rPr lang="en-US" dirty="0"/>
              <a:t> 10 EDUC. TECH. &amp; SOC. 187 (2007).</a:t>
            </a:r>
          </a:p>
          <a:p>
            <a:r>
              <a:rPr lang="en-US" dirty="0"/>
              <a:t>Keith </a:t>
            </a:r>
            <a:r>
              <a:rPr lang="en-US" dirty="0" err="1"/>
              <a:t>Trigwell</a:t>
            </a:r>
            <a:r>
              <a:rPr lang="en-US" dirty="0"/>
              <a:t> &amp; Paul Ashwin, </a:t>
            </a:r>
            <a:r>
              <a:rPr lang="en-US" i="1" dirty="0"/>
              <a:t>An Exploratory Study of Situated Conceptions of Learning and Learning Environments,</a:t>
            </a:r>
            <a:r>
              <a:rPr lang="en-US" dirty="0"/>
              <a:t> 57 HIGHER EDUC. 243, 244 (2006).</a:t>
            </a:r>
          </a:p>
          <a:p>
            <a:r>
              <a:rPr lang="en-US" dirty="0" err="1"/>
              <a:t>Naser</a:t>
            </a:r>
            <a:r>
              <a:rPr lang="en-US" dirty="0"/>
              <a:t>-Nick </a:t>
            </a:r>
            <a:r>
              <a:rPr lang="en-US" dirty="0" err="1"/>
              <a:t>Manochehr</a:t>
            </a:r>
            <a:r>
              <a:rPr lang="en-US" dirty="0"/>
              <a:t>, </a:t>
            </a:r>
            <a:r>
              <a:rPr lang="en-US" i="1" dirty="0"/>
              <a:t>The Influence of Learning Styles on Learners in E-Learning Environments: An Empirical Study,</a:t>
            </a:r>
            <a:r>
              <a:rPr lang="en-US" dirty="0"/>
              <a:t> 18 COMPUTERS IN HIGHER EDUC. ECON. REV. 10 (2005) </a:t>
            </a:r>
          </a:p>
          <a:p>
            <a:r>
              <a:rPr lang="en-US" dirty="0"/>
              <a:t>Robert Loo, </a:t>
            </a:r>
            <a:r>
              <a:rPr lang="en-US" i="1" dirty="0"/>
              <a:t>The Distribution of Learning Styles and Types for Hard and Soft Business Majors,</a:t>
            </a:r>
            <a:r>
              <a:rPr lang="en-US" dirty="0"/>
              <a:t> 22 EDUC. PSYCHOL. 349 (2002)</a:t>
            </a:r>
          </a:p>
          <a:p>
            <a:r>
              <a:rPr lang="en-US" dirty="0"/>
              <a:t>G.E. </a:t>
            </a:r>
            <a:r>
              <a:rPr lang="en-US" dirty="0" err="1"/>
              <a:t>Pickworth</a:t>
            </a:r>
            <a:r>
              <a:rPr lang="en-US" dirty="0"/>
              <a:t>, </a:t>
            </a:r>
            <a:r>
              <a:rPr lang="en-US" i="1" dirty="0"/>
              <a:t>Theories of J.L Holland and D.A. Kolb: A Theoretical and Empirical Study of Vocational Personality and Learning Style Types,</a:t>
            </a:r>
            <a:r>
              <a:rPr lang="en-US" dirty="0"/>
              <a:t> Ph.D. Thesis, UNIV. OF PRETORIA, SOUTH AFRICA (1997).</a:t>
            </a:r>
          </a:p>
          <a:p>
            <a:endParaRPr lang="en-US" dirty="0"/>
          </a:p>
        </p:txBody>
      </p:sp>
    </p:spTree>
    <p:extLst>
      <p:ext uri="{BB962C8B-B14F-4D97-AF65-F5344CB8AC3E}">
        <p14:creationId xmlns:p14="http://schemas.microsoft.com/office/powerpoint/2010/main" val="26635147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a:t>
            </a:r>
            <a:endParaRPr lang="en-US" dirty="0"/>
          </a:p>
        </p:txBody>
      </p:sp>
      <p:sp>
        <p:nvSpPr>
          <p:cNvPr id="3" name="Content Placeholder 2"/>
          <p:cNvSpPr>
            <a:spLocks noGrp="1"/>
          </p:cNvSpPr>
          <p:nvPr>
            <p:ph idx="1"/>
          </p:nvPr>
        </p:nvSpPr>
        <p:spPr/>
        <p:txBody>
          <a:bodyPr>
            <a:normAutofit/>
          </a:bodyPr>
          <a:lstStyle/>
          <a:p>
            <a:endParaRPr lang="en-US" sz="6000" dirty="0" smtClean="0"/>
          </a:p>
          <a:p>
            <a:pPr marL="0" indent="0">
              <a:buNone/>
            </a:pPr>
            <a:r>
              <a:rPr lang="en-US" sz="6000" dirty="0" smtClean="0"/>
              <a:t>HOW HARD IS IT?...</a:t>
            </a:r>
          </a:p>
          <a:p>
            <a:pPr marL="0" indent="0">
              <a:buNone/>
            </a:pPr>
            <a:endParaRPr lang="en-US" sz="6000" dirty="0"/>
          </a:p>
          <a:p>
            <a:pPr marL="0" indent="0">
              <a:buNone/>
            </a:pPr>
            <a:r>
              <a:rPr lang="en-US" sz="6000" dirty="0" smtClean="0"/>
              <a:t>It depends.</a:t>
            </a:r>
            <a:endParaRPr lang="en-US" sz="6000" dirty="0"/>
          </a:p>
        </p:txBody>
      </p:sp>
    </p:spTree>
    <p:extLst>
      <p:ext uri="{BB962C8B-B14F-4D97-AF65-F5344CB8AC3E}">
        <p14:creationId xmlns:p14="http://schemas.microsoft.com/office/powerpoint/2010/main" val="178042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Is Flipping/Active Learning Hard or Harder than Traditional Approaches?</a:t>
            </a:r>
            <a:endParaRPr lang="en-US" sz="3600" dirty="0"/>
          </a:p>
        </p:txBody>
      </p:sp>
      <p:sp>
        <p:nvSpPr>
          <p:cNvPr id="3" name="Content Placeholder 2"/>
          <p:cNvSpPr>
            <a:spLocks noGrp="1"/>
          </p:cNvSpPr>
          <p:nvPr>
            <p:ph idx="1"/>
          </p:nvPr>
        </p:nvSpPr>
        <p:spPr/>
        <p:txBody>
          <a:bodyPr>
            <a:normAutofit fontScale="92500" lnSpcReduction="20000"/>
          </a:bodyPr>
          <a:lstStyle/>
          <a:p>
            <a:r>
              <a:rPr lang="en-US" dirty="0" smtClean="0"/>
              <a:t>It depends…</a:t>
            </a:r>
          </a:p>
          <a:p>
            <a:r>
              <a:rPr lang="en-US" dirty="0" smtClean="0"/>
              <a:t>Prepping out-of-class videos/podcasts CAN be harder than simply preparing for class, but that depends on how much prep you do.</a:t>
            </a:r>
          </a:p>
          <a:p>
            <a:r>
              <a:rPr lang="en-US" dirty="0" smtClean="0"/>
              <a:t>Once the video/podcast is prepared though, it can be used in future years, unless it becomes stale or the law changes.  If you’ve got a script and your </a:t>
            </a:r>
            <a:r>
              <a:rPr lang="en-US" dirty="0" err="1" smtClean="0"/>
              <a:t>powerpoint</a:t>
            </a:r>
            <a:r>
              <a:rPr lang="en-US" dirty="0" smtClean="0"/>
              <a:t>, those are easy to update and then re-record.</a:t>
            </a:r>
          </a:p>
          <a:p>
            <a:r>
              <a:rPr lang="en-US" dirty="0" smtClean="0"/>
              <a:t>Can save some time later repeating material in class because you can suggest students watch a video over again.</a:t>
            </a:r>
          </a:p>
          <a:p>
            <a:r>
              <a:rPr lang="en-US" dirty="0" smtClean="0"/>
              <a:t>Class time becomes….different.</a:t>
            </a:r>
          </a:p>
          <a:p>
            <a:r>
              <a:rPr lang="en-US" dirty="0" smtClean="0"/>
              <a:t>Sometimes it might seem harder to lead an engaged discussion rather than simply lecturing, but such a discussion is likely where more learning occurs.</a:t>
            </a:r>
          </a:p>
          <a:p>
            <a:r>
              <a:rPr lang="en-US" dirty="0" smtClean="0"/>
              <a:t>Review at the end of the semester becomes much more directed; students can be directed to the videos to brush up on broad themes/concepts.</a:t>
            </a:r>
          </a:p>
        </p:txBody>
      </p:sp>
    </p:spTree>
    <p:extLst>
      <p:ext uri="{BB962C8B-B14F-4D97-AF65-F5344CB8AC3E}">
        <p14:creationId xmlns:p14="http://schemas.microsoft.com/office/powerpoint/2010/main" val="136869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Key Questions/Approaches Should You Want to Try This (and there isn’t one “this”)</a:t>
            </a:r>
            <a:endParaRPr lang="en-US" sz="3600" dirty="0"/>
          </a:p>
        </p:txBody>
      </p:sp>
      <p:sp>
        <p:nvSpPr>
          <p:cNvPr id="3" name="Content Placeholder 2"/>
          <p:cNvSpPr>
            <a:spLocks noGrp="1"/>
          </p:cNvSpPr>
          <p:nvPr>
            <p:ph idx="1"/>
          </p:nvPr>
        </p:nvSpPr>
        <p:spPr/>
        <p:txBody>
          <a:bodyPr>
            <a:normAutofit fontScale="85000" lnSpcReduction="20000"/>
          </a:bodyPr>
          <a:lstStyle/>
          <a:p>
            <a:r>
              <a:rPr lang="en-US" b="1" dirty="0" smtClean="0"/>
              <a:t>Questions:</a:t>
            </a:r>
          </a:p>
          <a:p>
            <a:r>
              <a:rPr lang="en-US" dirty="0" smtClean="0"/>
              <a:t>What is a technique you might be most comfortable using?</a:t>
            </a:r>
          </a:p>
          <a:p>
            <a:r>
              <a:rPr lang="en-US" dirty="0" smtClean="0"/>
              <a:t>Do you want to experiment?</a:t>
            </a:r>
          </a:p>
          <a:p>
            <a:r>
              <a:rPr lang="en-US" dirty="0" smtClean="0"/>
              <a:t>Do you like </a:t>
            </a:r>
            <a:r>
              <a:rPr lang="en-US" dirty="0" err="1" smtClean="0"/>
              <a:t>powerpoint</a:t>
            </a:r>
            <a:r>
              <a:rPr lang="en-US" dirty="0" smtClean="0"/>
              <a:t> or not?</a:t>
            </a:r>
          </a:p>
          <a:p>
            <a:r>
              <a:rPr lang="en-US" dirty="0" smtClean="0"/>
              <a:t>Do you want to script your lecture or are you better just speaking with notes?</a:t>
            </a:r>
          </a:p>
          <a:p>
            <a:r>
              <a:rPr lang="en-US" b="1" dirty="0" smtClean="0"/>
              <a:t>Approaches to Get Started:</a:t>
            </a:r>
          </a:p>
          <a:p>
            <a:r>
              <a:rPr lang="en-US" dirty="0" smtClean="0"/>
              <a:t>Record a short lecture (using </a:t>
            </a:r>
            <a:r>
              <a:rPr lang="en-US" dirty="0" err="1" smtClean="0"/>
              <a:t>powerpoint</a:t>
            </a:r>
            <a:r>
              <a:rPr lang="en-US" dirty="0" smtClean="0"/>
              <a:t> if you do), ask students to listen out of class, and then have them prepare to answer some questions that you go over in class.  Make sure the lecture matches the question!</a:t>
            </a:r>
          </a:p>
          <a:p>
            <a:r>
              <a:rPr lang="en-US" dirty="0" smtClean="0"/>
              <a:t>Have students watch something from popular culture outside of class and do some issue spotting that you can discuss in class as a foil for discussing a particular issue.</a:t>
            </a:r>
          </a:p>
          <a:p>
            <a:r>
              <a:rPr lang="en-US" dirty="0" smtClean="0"/>
              <a:t>Have students find examples of different issues you are addressing in class in popular culture or in the news and come to discuss them in class. </a:t>
            </a:r>
          </a:p>
          <a:p>
            <a:endParaRPr lang="en-US" dirty="0"/>
          </a:p>
        </p:txBody>
      </p:sp>
    </p:spTree>
    <p:extLst>
      <p:ext uri="{BB962C8B-B14F-4D97-AF65-F5344CB8AC3E}">
        <p14:creationId xmlns:p14="http://schemas.microsoft.com/office/powerpoint/2010/main" val="257527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64566" y="370936"/>
            <a:ext cx="9394166" cy="5840083"/>
          </a:xfrm>
          <a:prstGeom prst="rect">
            <a:avLst/>
          </a:prstGeom>
        </p:spPr>
      </p:pic>
    </p:spTree>
    <p:extLst>
      <p:ext uri="{BB962C8B-B14F-4D97-AF65-F5344CB8AC3E}">
        <p14:creationId xmlns:p14="http://schemas.microsoft.com/office/powerpoint/2010/main" val="10365315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1627632" y="539496"/>
            <a:ext cx="9153144" cy="5596128"/>
          </a:xfrm>
          <a:prstGeom prst="rect">
            <a:avLst/>
          </a:prstGeom>
        </p:spPr>
      </p:pic>
    </p:spTree>
    <p:extLst>
      <p:ext uri="{BB962C8B-B14F-4D97-AF65-F5344CB8AC3E}">
        <p14:creationId xmlns:p14="http://schemas.microsoft.com/office/powerpoint/2010/main" val="10628697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It?</a:t>
            </a:r>
          </a:p>
        </p:txBody>
      </p:sp>
      <p:sp>
        <p:nvSpPr>
          <p:cNvPr id="3" name="Content Placeholder 2"/>
          <p:cNvSpPr>
            <a:spLocks noGrp="1"/>
          </p:cNvSpPr>
          <p:nvPr>
            <p:ph idx="1"/>
          </p:nvPr>
        </p:nvSpPr>
        <p:spPr/>
        <p:txBody>
          <a:bodyPr/>
          <a:lstStyle/>
          <a:p>
            <a:r>
              <a:rPr lang="en-US" sz="4000" dirty="0"/>
              <a:t>Let’s start with an example</a:t>
            </a:r>
            <a:r>
              <a:rPr lang="en-US" dirty="0"/>
              <a:t>…</a:t>
            </a:r>
          </a:p>
        </p:txBody>
      </p:sp>
    </p:spTree>
    <p:extLst>
      <p:ext uri="{BB962C8B-B14F-4D97-AF65-F5344CB8AC3E}">
        <p14:creationId xmlns:p14="http://schemas.microsoft.com/office/powerpoint/2010/main" val="32923469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52424" y="854016"/>
            <a:ext cx="9635704" cy="5048580"/>
          </a:xfrm>
          <a:prstGeom prst="rect">
            <a:avLst/>
          </a:prstGeom>
        </p:spPr>
      </p:pic>
    </p:spTree>
    <p:extLst>
      <p:ext uri="{BB962C8B-B14F-4D97-AF65-F5344CB8AC3E}">
        <p14:creationId xmlns:p14="http://schemas.microsoft.com/office/powerpoint/2010/main" val="2505025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536F27-FB0C-46CF-92B5-2C1E9344F530}"/>
              </a:ext>
            </a:extLst>
          </p:cNvPr>
          <p:cNvSpPr>
            <a:spLocks noGrp="1"/>
          </p:cNvSpPr>
          <p:nvPr>
            <p:ph type="title"/>
          </p:nvPr>
        </p:nvSpPr>
        <p:spPr/>
        <p:txBody>
          <a:bodyPr/>
          <a:lstStyle/>
          <a:p>
            <a:r>
              <a:rPr lang="en-US" dirty="0"/>
              <a:t>Intentional Torts Require as an element </a:t>
            </a:r>
            <a:r>
              <a:rPr lang="en-US" b="1" dirty="0"/>
              <a:t>Intent</a:t>
            </a:r>
          </a:p>
        </p:txBody>
      </p:sp>
      <p:sp>
        <p:nvSpPr>
          <p:cNvPr id="3" name="Content Placeholder 2">
            <a:extLst>
              <a:ext uri="{FF2B5EF4-FFF2-40B4-BE49-F238E27FC236}">
                <a16:creationId xmlns:a16="http://schemas.microsoft.com/office/drawing/2014/main" xmlns="" id="{09031D04-9CE2-4ACA-AB87-89A6A4D8BF60}"/>
              </a:ext>
            </a:extLst>
          </p:cNvPr>
          <p:cNvSpPr>
            <a:spLocks noGrp="1"/>
          </p:cNvSpPr>
          <p:nvPr>
            <p:ph idx="1"/>
          </p:nvPr>
        </p:nvSpPr>
        <p:spPr>
          <a:xfrm>
            <a:off x="572201" y="1737359"/>
            <a:ext cx="10514899" cy="4814905"/>
          </a:xfrm>
        </p:spPr>
        <p:txBody>
          <a:bodyPr/>
          <a:lstStyle/>
          <a:p>
            <a:r>
              <a:rPr lang="en-US" dirty="0"/>
              <a:t>Intent is an every day word, but here, “intent” will be defined for purposes of intentional torts. </a:t>
            </a:r>
          </a:p>
          <a:p>
            <a:r>
              <a:rPr lang="en-US" dirty="0"/>
              <a:t>Not a single “definition,” but on a spectrum, some or all of which may meet the definition for intentional torts.</a:t>
            </a:r>
          </a:p>
          <a:p>
            <a:pPr marL="0" indent="0">
              <a:buNone/>
            </a:pPr>
            <a:r>
              <a:rPr lang="en-US" dirty="0"/>
              <a:t>Evil intent to cause serious harm </a:t>
            </a:r>
            <a:r>
              <a:rPr lang="el-GR" dirty="0"/>
              <a:t>→→→→→→</a:t>
            </a:r>
            <a:r>
              <a:rPr lang="en-US" dirty="0"/>
              <a:t>innocent intent to cause trivial contact with person.  So, consider whether the actor has “intent” and what that intent is when:</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xmlns="" id="{5E6341F2-636C-43A1-AE6D-32F3BDD62A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725" y="4356914"/>
            <a:ext cx="2573357" cy="2071935"/>
          </a:xfrm>
          <a:prstGeom prst="rect">
            <a:avLst/>
          </a:prstGeom>
        </p:spPr>
      </p:pic>
      <p:pic>
        <p:nvPicPr>
          <p:cNvPr id="5" name="Content Placeholder 4">
            <a:extLst>
              <a:ext uri="{FF2B5EF4-FFF2-40B4-BE49-F238E27FC236}">
                <a16:creationId xmlns:a16="http://schemas.microsoft.com/office/drawing/2014/main" xmlns="" id="{3A2A4818-AF68-40CB-AF16-F0AD4C9B8E1C}"/>
              </a:ext>
            </a:extLst>
          </p:cNvPr>
          <p:cNvPicPr>
            <a:picLocks noChangeAspect="1"/>
          </p:cNvPicPr>
          <p:nvPr/>
        </p:nvPicPr>
        <p:blipFill>
          <a:blip r:embed="rId6"/>
          <a:stretch>
            <a:fillRect/>
          </a:stretch>
        </p:blipFill>
        <p:spPr>
          <a:xfrm>
            <a:off x="4152665" y="3758577"/>
            <a:ext cx="2857006" cy="2535637"/>
          </a:xfrm>
          <a:prstGeom prst="rect">
            <a:avLst/>
          </a:prstGeom>
        </p:spPr>
      </p:pic>
      <p:pic>
        <p:nvPicPr>
          <p:cNvPr id="6" name="Picture 5">
            <a:extLst>
              <a:ext uri="{FF2B5EF4-FFF2-40B4-BE49-F238E27FC236}">
                <a16:creationId xmlns:a16="http://schemas.microsoft.com/office/drawing/2014/main" xmlns="" id="{80592F65-318E-4E29-B946-C992C68ABF11}"/>
              </a:ext>
            </a:extLst>
          </p:cNvPr>
          <p:cNvPicPr>
            <a:picLocks noChangeAspect="1"/>
          </p:cNvPicPr>
          <p:nvPr/>
        </p:nvPicPr>
        <p:blipFill>
          <a:blip r:embed="rId7"/>
          <a:stretch>
            <a:fillRect/>
          </a:stretch>
        </p:blipFill>
        <p:spPr>
          <a:xfrm>
            <a:off x="8255167" y="3971750"/>
            <a:ext cx="2830415" cy="2254853"/>
          </a:xfrm>
          <a:prstGeom prst="rect">
            <a:avLst/>
          </a:prstGeom>
        </p:spPr>
      </p:pic>
      <p:pic>
        <p:nvPicPr>
          <p:cNvPr id="7" name="Recorded Sound">
            <a:hlinkClick r:id="" action="ppaction://media"/>
            <a:extLst>
              <a:ext uri="{FF2B5EF4-FFF2-40B4-BE49-F238E27FC236}">
                <a16:creationId xmlns:a16="http://schemas.microsoft.com/office/drawing/2014/main" xmlns="" id="{79220B76-B61B-4F77-9089-C3C39D29864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43600" y="3288712"/>
            <a:ext cx="304800" cy="304800"/>
          </a:xfrm>
          <a:prstGeom prst="rect">
            <a:avLst/>
          </a:prstGeom>
        </p:spPr>
      </p:pic>
    </p:spTree>
    <p:extLst>
      <p:ext uri="{BB962C8B-B14F-4D97-AF65-F5344CB8AC3E}">
        <p14:creationId xmlns:p14="http://schemas.microsoft.com/office/powerpoint/2010/main" val="222330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2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7F711-BA54-4D68-BF6C-F0A2ED72B2E3}"/>
              </a:ext>
            </a:extLst>
          </p:cNvPr>
          <p:cNvSpPr>
            <a:spLocks noGrp="1"/>
          </p:cNvSpPr>
          <p:nvPr>
            <p:ph type="title"/>
          </p:nvPr>
        </p:nvSpPr>
        <p:spPr/>
        <p:txBody>
          <a:bodyPr/>
          <a:lstStyle/>
          <a:p>
            <a:r>
              <a:rPr lang="en-US" dirty="0"/>
              <a:t>Sources of interpretation of “intent” RT 1 &amp; 2; </a:t>
            </a:r>
            <a:r>
              <a:rPr lang="en-US" u="sng" dirty="0"/>
              <a:t>Garrett</a:t>
            </a:r>
          </a:p>
        </p:txBody>
      </p:sp>
      <p:sp>
        <p:nvSpPr>
          <p:cNvPr id="3" name="Content Placeholder 2">
            <a:extLst>
              <a:ext uri="{FF2B5EF4-FFF2-40B4-BE49-F238E27FC236}">
                <a16:creationId xmlns:a16="http://schemas.microsoft.com/office/drawing/2014/main" xmlns="" id="{10FBAC56-F102-40B6-8A4E-075625E71F9F}"/>
              </a:ext>
            </a:extLst>
          </p:cNvPr>
          <p:cNvSpPr>
            <a:spLocks noGrp="1"/>
          </p:cNvSpPr>
          <p:nvPr>
            <p:ph idx="1"/>
          </p:nvPr>
        </p:nvSpPr>
        <p:spPr/>
        <p:txBody>
          <a:bodyPr>
            <a:normAutofit lnSpcReduction="10000"/>
          </a:bodyPr>
          <a:lstStyle/>
          <a:p>
            <a:r>
              <a:rPr lang="en-US" dirty="0"/>
              <a:t>Restatement of Tort 1 § 29</a:t>
            </a:r>
          </a:p>
          <a:p>
            <a:r>
              <a:rPr lang="en-US" dirty="0"/>
              <a:t>An act, which, directly or indirectly, is the legal cause of a harmful contact with another’ person makes the actor liable to the other, if</a:t>
            </a:r>
          </a:p>
          <a:p>
            <a:pPr lvl="1"/>
            <a:r>
              <a:rPr lang="en-US" dirty="0"/>
              <a:t>A. the act is done with the intention of bringing about a harmful or offensive contact or an apprehension thereof to the other or a third person, and … </a:t>
            </a:r>
          </a:p>
          <a:p>
            <a:pPr lvl="2"/>
            <a:r>
              <a:rPr lang="en-US" dirty="0"/>
              <a:t>Comment (a) – </a:t>
            </a:r>
            <a:r>
              <a:rPr lang="en-US" b="1" dirty="0"/>
              <a:t>character of actor’s intention</a:t>
            </a:r>
            <a:r>
              <a:rPr lang="en-US" dirty="0"/>
              <a:t>. In order that an act may be done with the intention of bringing about a harmful or offensive contact or an apprehension thereof to a particular person, either the other or a third person, the act must be done for the purpose of causing the contact or apprehension or with the knowledge on the part of the actor that such contact or apprehension is substantially certain to proceed.</a:t>
            </a:r>
          </a:p>
          <a:p>
            <a:r>
              <a:rPr lang="en-US" dirty="0"/>
              <a:t>Intent to harm/offend – yes.  Anything else?</a:t>
            </a:r>
          </a:p>
          <a:p>
            <a:endParaRPr lang="en-US" dirty="0"/>
          </a:p>
          <a:p>
            <a:endParaRPr lang="en-US" dirty="0"/>
          </a:p>
          <a:p>
            <a:r>
              <a:rPr lang="en-US" dirty="0"/>
              <a:t>Here, the Garrett decision discusses the interpretation of “intent” in the context of battery.  </a:t>
            </a:r>
          </a:p>
        </p:txBody>
      </p:sp>
      <p:pic>
        <p:nvPicPr>
          <p:cNvPr id="5" name="Recorded Sound">
            <a:hlinkClick r:id="" action="ppaction://media"/>
            <a:extLst>
              <a:ext uri="{FF2B5EF4-FFF2-40B4-BE49-F238E27FC236}">
                <a16:creationId xmlns:a16="http://schemas.microsoft.com/office/drawing/2014/main" xmlns="" id="{74B9CEAA-BA0B-480E-93EA-63724BF2D6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98162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11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reading the decision, Garratt v. Dailey 279 P.2d 1091 (Wash. 1955) consider</a:t>
            </a:r>
          </a:p>
        </p:txBody>
      </p:sp>
      <p:sp>
        <p:nvSpPr>
          <p:cNvPr id="3" name="Content Placeholder 2"/>
          <p:cNvSpPr>
            <a:spLocks noGrp="1"/>
          </p:cNvSpPr>
          <p:nvPr>
            <p:ph sz="half" idx="1"/>
          </p:nvPr>
        </p:nvSpPr>
        <p:spPr/>
        <p:txBody>
          <a:bodyPr>
            <a:normAutofit fontScale="85000" lnSpcReduction="20000"/>
          </a:bodyPr>
          <a:lstStyle/>
          <a:p>
            <a:r>
              <a:rPr lang="en-US" dirty="0"/>
              <a:t>What the last few paragraphs tell you.</a:t>
            </a:r>
          </a:p>
          <a:p>
            <a:r>
              <a:rPr lang="en-US" dirty="0"/>
              <a:t>What happened so far in litigation.  What has to happen after this decision?</a:t>
            </a:r>
          </a:p>
          <a:p>
            <a:r>
              <a:rPr lang="en-US" dirty="0"/>
              <a:t>What main issue did the court address? Was this a question of what the law meant? If so, what were the possible meanings for the relevant term?</a:t>
            </a:r>
          </a:p>
          <a:p>
            <a:r>
              <a:rPr lang="en-US" dirty="0"/>
              <a:t>The court gives some suggestions for facts that might establish the relevant term or not; these suggestions are dicta.  What were the suggestions?</a:t>
            </a:r>
          </a:p>
          <a:p>
            <a:r>
              <a:rPr lang="en-US" dirty="0"/>
              <a:t>What was the “side” issue?</a:t>
            </a:r>
          </a:p>
          <a:p>
            <a:r>
              <a:rPr lang="en-US" dirty="0"/>
              <a:t>Structurally – battery is an element based rule.  How did that structure affect the way the court reasoned?</a:t>
            </a:r>
          </a:p>
          <a:p>
            <a:r>
              <a:rPr lang="en-US" dirty="0"/>
              <a:t>What was/were the source(s) of the rule used by the court?</a:t>
            </a:r>
          </a:p>
          <a:p>
            <a:endParaRPr lang="en-US" dirty="0"/>
          </a:p>
          <a:p>
            <a:endParaRPr lang="en-US" dirty="0"/>
          </a:p>
        </p:txBody>
      </p:sp>
      <p:pic>
        <p:nvPicPr>
          <p:cNvPr id="5" name="Content Placeholder 4"/>
          <p:cNvPicPr>
            <a:picLocks noGrp="1" noChangeAspect="1"/>
          </p:cNvPicPr>
          <p:nvPr>
            <p:ph sz="half" idx="2"/>
          </p:nvPr>
        </p:nvPicPr>
        <p:blipFill>
          <a:blip r:embed="rId4"/>
          <a:stretch>
            <a:fillRect/>
          </a:stretch>
        </p:blipFill>
        <p:spPr>
          <a:xfrm>
            <a:off x="6172200" y="1705175"/>
            <a:ext cx="4914900" cy="4362049"/>
          </a:xfrm>
          <a:prstGeom prst="rect">
            <a:avLst/>
          </a:prstGeom>
        </p:spPr>
      </p:pic>
      <p:pic>
        <p:nvPicPr>
          <p:cNvPr id="6" name="Recorded Sound">
            <a:hlinkClick r:id="" action="ppaction://media"/>
            <a:extLst>
              <a:ext uri="{FF2B5EF4-FFF2-40B4-BE49-F238E27FC236}">
                <a16:creationId xmlns:a16="http://schemas.microsoft.com/office/drawing/2014/main" xmlns="" id="{FD343F98-078A-42E1-8120-D61FB89579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40596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4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93E402-6748-41BB-95C6-59ABC1FB7264}"/>
              </a:ext>
            </a:extLst>
          </p:cNvPr>
          <p:cNvSpPr>
            <a:spLocks noGrp="1"/>
          </p:cNvSpPr>
          <p:nvPr>
            <p:ph type="title"/>
          </p:nvPr>
        </p:nvSpPr>
        <p:spPr/>
        <p:txBody>
          <a:bodyPr/>
          <a:lstStyle/>
          <a:p>
            <a:r>
              <a:rPr lang="en-US" dirty="0"/>
              <a:t>Intent to ???</a:t>
            </a:r>
          </a:p>
        </p:txBody>
      </p:sp>
      <p:sp>
        <p:nvSpPr>
          <p:cNvPr id="3" name="Content Placeholder 2">
            <a:extLst>
              <a:ext uri="{FF2B5EF4-FFF2-40B4-BE49-F238E27FC236}">
                <a16:creationId xmlns:a16="http://schemas.microsoft.com/office/drawing/2014/main" xmlns="" id="{0E73E305-F44D-4B01-82F0-842859204592}"/>
              </a:ext>
            </a:extLst>
          </p:cNvPr>
          <p:cNvSpPr>
            <a:spLocks noGrp="1"/>
          </p:cNvSpPr>
          <p:nvPr>
            <p:ph idx="1"/>
          </p:nvPr>
        </p:nvSpPr>
        <p:spPr>
          <a:xfrm>
            <a:off x="1104900" y="1737360"/>
            <a:ext cx="9982200" cy="4915601"/>
          </a:xfrm>
        </p:spPr>
        <p:txBody>
          <a:bodyPr/>
          <a:lstStyle/>
          <a:p>
            <a:r>
              <a:rPr lang="en-US" dirty="0"/>
              <a:t>RT1 &amp; 2 “dual” intent</a:t>
            </a:r>
          </a:p>
          <a:p>
            <a:pPr lvl="1"/>
            <a:r>
              <a:rPr lang="en-US" dirty="0"/>
              <a:t>Intend to cause the harmful or offensive contact</a:t>
            </a:r>
          </a:p>
          <a:p>
            <a:pPr lvl="2"/>
            <a:r>
              <a:rPr lang="en-US" dirty="0"/>
              <a:t>Jack Bauer</a:t>
            </a:r>
          </a:p>
          <a:p>
            <a:pPr lvl="1"/>
            <a:r>
              <a:rPr lang="en-US" dirty="0"/>
              <a:t>Intend to cause the contact knowing with substantial certainty that the contact will be harmful of offensive</a:t>
            </a:r>
          </a:p>
          <a:p>
            <a:pPr lvl="2"/>
            <a:r>
              <a:rPr lang="en-US" dirty="0"/>
              <a:t>Garrett – child pulling chair from under adult </a:t>
            </a:r>
          </a:p>
          <a:p>
            <a:pPr lvl="1"/>
            <a:r>
              <a:rPr lang="en-US" dirty="0"/>
              <a:t>(And contact that is harmful or offensive occurs)</a:t>
            </a:r>
          </a:p>
          <a:p>
            <a:r>
              <a:rPr lang="en-US" dirty="0"/>
              <a:t>RT3 section 101 &amp; 102 require that the </a:t>
            </a:r>
          </a:p>
          <a:p>
            <a:pPr lvl="1"/>
            <a:r>
              <a:rPr lang="en-US" dirty="0"/>
              <a:t>“actor intends to cause contact with another” [single intent] </a:t>
            </a:r>
          </a:p>
          <a:p>
            <a:pPr lvl="2"/>
            <a:r>
              <a:rPr lang="en-US" dirty="0"/>
              <a:t>Piano teacher?  </a:t>
            </a:r>
          </a:p>
          <a:p>
            <a:pPr lvl="1"/>
            <a:r>
              <a:rPr lang="en-US" dirty="0"/>
              <a:t>&amp; the contact </a:t>
            </a:r>
          </a:p>
          <a:p>
            <a:pPr lvl="2"/>
            <a:r>
              <a:rPr lang="en-US" dirty="0"/>
              <a:t>causes bodily harm or </a:t>
            </a:r>
          </a:p>
          <a:p>
            <a:pPr lvl="2"/>
            <a:r>
              <a:rPr lang="en-US" dirty="0"/>
              <a:t>is offensive (to a reasonable sense of personal dignity) – which is defined using an objective standard.</a:t>
            </a:r>
          </a:p>
          <a:p>
            <a:pPr lvl="1"/>
            <a:endParaRPr lang="en-US" dirty="0"/>
          </a:p>
          <a:p>
            <a:pPr marL="0" indent="0">
              <a:buNone/>
            </a:pPr>
            <a:endParaRPr lang="en-US" dirty="0"/>
          </a:p>
          <a:p>
            <a:endParaRPr lang="en-US" dirty="0"/>
          </a:p>
        </p:txBody>
      </p:sp>
      <p:pic>
        <p:nvPicPr>
          <p:cNvPr id="4" name="Recorded Sound">
            <a:hlinkClick r:id="" action="ppaction://media"/>
            <a:extLst>
              <a:ext uri="{FF2B5EF4-FFF2-40B4-BE49-F238E27FC236}">
                <a16:creationId xmlns:a16="http://schemas.microsoft.com/office/drawing/2014/main" xmlns="" id="{EAA8E1B7-EEC2-48E5-BA1D-2EB7DD96EE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07129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 I</a:t>
            </a:r>
          </a:p>
        </p:txBody>
      </p:sp>
      <p:sp>
        <p:nvSpPr>
          <p:cNvPr id="3" name="Content Placeholder 2"/>
          <p:cNvSpPr>
            <a:spLocks noGrp="1"/>
          </p:cNvSpPr>
          <p:nvPr>
            <p:ph idx="1"/>
          </p:nvPr>
        </p:nvSpPr>
        <p:spPr/>
        <p:txBody>
          <a:bodyPr/>
          <a:lstStyle/>
          <a:p>
            <a:r>
              <a:rPr lang="en-US" dirty="0"/>
              <a:t>A, an immigrant from country x, is visiting America for the first time. In X, when taking leave from a friend or acquaintance, it is customary for the parties to kiss.  A met B, a stranger in a bar, and chatted amicably for half an hour. When B got up to leave, A planted a kiss on B’s cheek.  B was so taken aback that he fell backward and injured himself.  Has A committed a battery?</a:t>
            </a:r>
          </a:p>
        </p:txBody>
      </p:sp>
      <p:sp>
        <p:nvSpPr>
          <p:cNvPr id="4" name="Slide Number Placeholder 3"/>
          <p:cNvSpPr>
            <a:spLocks noGrp="1"/>
          </p:cNvSpPr>
          <p:nvPr>
            <p:ph type="sldNum" sz="quarter" idx="12"/>
          </p:nvPr>
        </p:nvSpPr>
        <p:spPr/>
        <p:txBody>
          <a:bodyPr/>
          <a:lstStyle/>
          <a:p>
            <a:fld id="{BB7598F5-6B3C-425C-9D7A-053E4F531DA1}" type="slidenum">
              <a:rPr lang="en-US" smtClean="0"/>
              <a:t>9</a:t>
            </a:fld>
            <a:endParaRPr lang="en-US"/>
          </a:p>
        </p:txBody>
      </p:sp>
      <p:pic>
        <p:nvPicPr>
          <p:cNvPr id="6" name="Picture 5">
            <a:extLst>
              <a:ext uri="{FF2B5EF4-FFF2-40B4-BE49-F238E27FC236}">
                <a16:creationId xmlns:a16="http://schemas.microsoft.com/office/drawing/2014/main" xmlns="" id="{A7604EA2-2CDA-49F4-8277-A0D3BEF35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6896" y="3408297"/>
            <a:ext cx="4975907" cy="2948054"/>
          </a:xfrm>
          <a:prstGeom prst="rect">
            <a:avLst/>
          </a:prstGeom>
        </p:spPr>
      </p:pic>
      <p:pic>
        <p:nvPicPr>
          <p:cNvPr id="8" name="Recorded Sound">
            <a:hlinkClick r:id="" action="ppaction://media"/>
            <a:extLst>
              <a:ext uri="{FF2B5EF4-FFF2-40B4-BE49-F238E27FC236}">
                <a16:creationId xmlns:a16="http://schemas.microsoft.com/office/drawing/2014/main" xmlns="" id="{BC513479-19B3-47FF-9D40-03610C9C3F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403392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9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DEE06D115A374FB31F8955B6BB3C71" ma:contentTypeVersion="2" ma:contentTypeDescription="Create a new document." ma:contentTypeScope="" ma:versionID="cff3033aef92e2f214df3c90050650ec">
  <xsd:schema xmlns:xsd="http://www.w3.org/2001/XMLSchema" xmlns:xs="http://www.w3.org/2001/XMLSchema" xmlns:p="http://schemas.microsoft.com/office/2006/metadata/properties" xmlns:ns1="http://schemas.microsoft.com/sharepoint/v3" xmlns:ns3="30d04656-511f-42b5-adb2-5e42501272af" targetNamespace="http://schemas.microsoft.com/office/2006/metadata/properties" ma:root="true" ma:fieldsID="363cd44a707cdf05307dabeb12fca7ca" ns1:_="" ns3:_="">
    <xsd:import namespace="http://schemas.microsoft.com/sharepoint/v3"/>
    <xsd:import namespace="30d04656-511f-42b5-adb2-5e42501272af"/>
    <xsd:element name="properties">
      <xsd:complexType>
        <xsd:sequence>
          <xsd:element name="documentManagement">
            <xsd:complexType>
              <xsd:all>
                <xsd:element ref="ns1:PublishingStartDate" minOccurs="0"/>
                <xsd:element ref="ns1:PublishingExpirationDate"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0d04656-511f-42b5-adb2-5e42501272af"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30d04656-511f-42b5-adb2-5e42501272af">PF7C37ZHKNJA-1596518835-35</_dlc_DocId>
    <_dlc_DocIdUrl xmlns="30d04656-511f-42b5-adb2-5e42501272af">
      <Url>http://wwwfe01/centers/center-for-excellence-in-law-teaching/albany-law-initiatives/celt-faculty-workshops/_layouts/15/DocIdRedir.aspx?ID=PF7C37ZHKNJA-1596518835-35</Url>
      <Description>PF7C37ZHKNJA-1596518835-35</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8BB384B-2043-446F-A95C-288C790B7A05}"/>
</file>

<file path=customXml/itemProps2.xml><?xml version="1.0" encoding="utf-8"?>
<ds:datastoreItem xmlns:ds="http://schemas.openxmlformats.org/officeDocument/2006/customXml" ds:itemID="{E3C6B037-412F-432E-BB0A-A8D69FCC32BB}"/>
</file>

<file path=customXml/itemProps3.xml><?xml version="1.0" encoding="utf-8"?>
<ds:datastoreItem xmlns:ds="http://schemas.openxmlformats.org/officeDocument/2006/customXml" ds:itemID="{AC78CA16-267F-43A1-8FD3-13F543CA69F7}"/>
</file>

<file path=customXml/itemProps4.xml><?xml version="1.0" encoding="utf-8"?>
<ds:datastoreItem xmlns:ds="http://schemas.openxmlformats.org/officeDocument/2006/customXml" ds:itemID="{6137CBD6-1B60-45D5-ACC0-CD32AB53FCEB}"/>
</file>

<file path=docProps/app.xml><?xml version="1.0" encoding="utf-8"?>
<Properties xmlns="http://schemas.openxmlformats.org/officeDocument/2006/extended-properties" xmlns:vt="http://schemas.openxmlformats.org/officeDocument/2006/docPropsVTypes">
  <Template>Retrospect</Template>
  <TotalTime>252</TotalTime>
  <Words>3632</Words>
  <Application>Microsoft Office PowerPoint</Application>
  <PresentationFormat>Widescreen</PresentationFormat>
  <Paragraphs>308</Paragraphs>
  <Slides>40</Slides>
  <Notes>6</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Calibri</vt:lpstr>
      <vt:lpstr>Calibri Light</vt:lpstr>
      <vt:lpstr>Century Schoolbook</vt:lpstr>
      <vt:lpstr>Times New Roman</vt:lpstr>
      <vt:lpstr>Retrospect</vt:lpstr>
      <vt:lpstr>Flipping the Classroom</vt:lpstr>
      <vt:lpstr>Testimonial…</vt:lpstr>
      <vt:lpstr>Key Questions</vt:lpstr>
      <vt:lpstr>What is It?</vt:lpstr>
      <vt:lpstr>Intentional Torts Require as an element Intent</vt:lpstr>
      <vt:lpstr>Sources of interpretation of “intent” RT 1 &amp; 2; Garrett</vt:lpstr>
      <vt:lpstr>In reading the decision, Garratt v. Dailey 279 P.2d 1091 (Wash. 1955) consider</vt:lpstr>
      <vt:lpstr>Intent to ???</vt:lpstr>
      <vt:lpstr>Hypo I</vt:lpstr>
      <vt:lpstr>Hypo 6</vt:lpstr>
      <vt:lpstr>So…</vt:lpstr>
      <vt:lpstr>PowerPoint Presentation</vt:lpstr>
      <vt:lpstr>PowerPoint Presentation</vt:lpstr>
      <vt:lpstr>PowerPoint Presentation</vt:lpstr>
      <vt:lpstr>PowerPoint Presentation</vt:lpstr>
      <vt:lpstr>PowerPoint Presentation</vt:lpstr>
      <vt:lpstr>Barriers, Continued (comments)</vt:lpstr>
      <vt:lpstr>So</vt:lpstr>
      <vt:lpstr>Benefits: The Theory</vt:lpstr>
      <vt:lpstr>In helping students to learn law</vt:lpstr>
      <vt:lpstr>PowerPoint Presentation</vt:lpstr>
      <vt:lpstr>PowerPoint Presentation</vt:lpstr>
      <vt:lpstr>Working Memory</vt:lpstr>
      <vt:lpstr>PowerPoint Presentation</vt:lpstr>
      <vt:lpstr>PowerPoint Presentation</vt:lpstr>
      <vt:lpstr>Sources on Memory &amp; Learning Theory</vt:lpstr>
      <vt:lpstr>Some fairly standard “flips” after a “lecture”</vt:lpstr>
      <vt:lpstr>Flipping with Out-of-Class Videos: Helps Build Mastery</vt:lpstr>
      <vt:lpstr>PowerPoint Presentation</vt:lpstr>
      <vt:lpstr>Bloom’s Taxonomy of Learning Domains</vt:lpstr>
      <vt:lpstr>Our Learning Outcomes for JD Graduates</vt:lpstr>
      <vt:lpstr>Benefits: The Albany Law Experience</vt:lpstr>
      <vt:lpstr>Benefits: The Research (Still Evolving)</vt:lpstr>
      <vt:lpstr>Some more research on active learning:</vt:lpstr>
      <vt:lpstr>And…</vt:lpstr>
      <vt:lpstr>Is Flipping/Active Learning Hard or Harder than Traditional Approaches?</vt:lpstr>
      <vt:lpstr>Key Questions/Approaches Should You Want to Try This (and there isn’t one “this”)</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Flipping the Classroom</dc:title>
  <dc:creator>Brescia, Raymond</dc:creator>
  <cp:lastModifiedBy>Brescia, Raymond</cp:lastModifiedBy>
  <cp:revision>30</cp:revision>
  <cp:lastPrinted>2017-09-11T15:33:18Z</cp:lastPrinted>
  <dcterms:created xsi:type="dcterms:W3CDTF">2017-09-10T20:06:17Z</dcterms:created>
  <dcterms:modified xsi:type="dcterms:W3CDTF">2017-09-13T15:36:22Z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0x010100D9DEE06D115A374FB31F8955B6BB3C71</vt:lpwstr>
  </property>
  <property fmtid="{D5CDD505-2E9C-101B-9397-08002B2CF9AE}" pid="3" name="_dlc_DocIdItemGuid">
    <vt:lpwstr>38b96d3f-999b-444b-8d5f-4dd7ab7f8ccc</vt:lpwstr>
  </property>
</Properties>
</file>