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0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7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1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8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3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3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886F-617D-4B6D-8E61-C9C2BA121B13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3FF9-3680-4EFC-B7D5-46F6A344D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5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-press.com/books/isbn/9781630443207/Building-on-Best-Practices" TargetMode="External"/><Relationship Id="rId2" Type="http://schemas.openxmlformats.org/officeDocument/2006/relationships/hyperlink" Target="http://papers.ssrn.com/sol3/papers.cfm?abstract_id=255345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academic.com/Professors/ProductDetails.aspx?NSIID=4541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NEW </a:t>
            </a:r>
            <a:r>
              <a:rPr lang="en-US" b="1" i="1" dirty="0"/>
              <a:t>RESOURCES </a:t>
            </a:r>
            <a:r>
              <a:rPr lang="en-US" b="1" i="1" dirty="0" smtClean="0"/>
              <a:t>AND NEW COURSES 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Professors Christine Chung, </a:t>
            </a:r>
            <a:r>
              <a:rPr lang="en-US" sz="2800" dirty="0" err="1" smtClean="0"/>
              <a:t>Seve</a:t>
            </a:r>
            <a:r>
              <a:rPr lang="en-US" sz="2800" dirty="0" smtClean="0"/>
              <a:t> Falati, Rob Heverly, </a:t>
            </a:r>
          </a:p>
          <a:p>
            <a:r>
              <a:rPr lang="en-US" sz="2800" dirty="0" smtClean="0"/>
              <a:t>Mary Lynch and Nancy Maurer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963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4" y="365125"/>
            <a:ext cx="10371666" cy="173910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1:  NEW RESOURCES </a:t>
            </a:r>
            <a:r>
              <a:rPr lang="en-US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br>
              <a:rPr lang="en-US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</a:t>
            </a:r>
            <a:r>
              <a:rPr lang="en-US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TEACHING </a:t>
            </a:r>
            <a:r>
              <a:rPr lang="en-US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Lynch, Maurer)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4" y="2232025"/>
            <a:ext cx="10515600" cy="4351338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Building </a:t>
            </a:r>
            <a:r>
              <a:rPr lang="en-US" b="1" dirty="0"/>
              <a:t>on Best Practices: </a:t>
            </a:r>
            <a:r>
              <a:rPr lang="en-US" b="1" i="1" dirty="0"/>
              <a:t>Transforming Legal Education in a Changing World</a:t>
            </a:r>
            <a:br>
              <a:rPr lang="en-US" b="1" i="1" dirty="0"/>
            </a:br>
            <a:endParaRPr lang="en-US" b="1" i="1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://papers.ssrn.com/sol3/papers.cfm?abstract_id=2553452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http://www.cap-press.com/books/isbn/9781630443207/Building-on-Best-Practices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Building on Best Practices book jac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174452"/>
            <a:ext cx="2201334" cy="256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9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– 10 New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new volume is not a second edition, but </a:t>
            </a:r>
            <a:r>
              <a:rPr lang="en-US" b="1" i="1" dirty="0"/>
              <a:t>is intended to be used in conjunction with the </a:t>
            </a:r>
            <a:r>
              <a:rPr lang="en-US" b="1" i="1" dirty="0" smtClean="0"/>
              <a:t>original volume</a:t>
            </a:r>
          </a:p>
          <a:p>
            <a:r>
              <a:rPr lang="en-US" dirty="0" smtClean="0"/>
              <a:t>Legal </a:t>
            </a:r>
            <a:r>
              <a:rPr lang="en-US" dirty="0"/>
              <a:t>education is called upon today to respond to a broader view of what lawyers must be trained to do. </a:t>
            </a:r>
            <a:r>
              <a:rPr lang="en-US" i="1" dirty="0"/>
              <a:t>Building on Best Practices</a:t>
            </a:r>
            <a:r>
              <a:rPr lang="en-US" dirty="0"/>
              <a:t> identifies </a:t>
            </a:r>
            <a:r>
              <a:rPr lang="en-US" b="1" i="1" dirty="0"/>
              <a:t>ten such areas </a:t>
            </a:r>
            <a:r>
              <a:rPr lang="en-US" dirty="0"/>
              <a:t>and provides guidance on what and how to teach them. The demand to teach a broader range of knowledge, skills, and values presents difficult trade-offs, however, that are also considered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HANDOUT – teaching the newly essential knowledge skills and values in a changing world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7320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410" y="3581400"/>
            <a:ext cx="2991322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LEARNING FROM 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Wortham, </a:t>
            </a:r>
            <a:r>
              <a:rPr lang="en-US" b="1" dirty="0" err="1"/>
              <a:t>Scherr</a:t>
            </a:r>
            <a:r>
              <a:rPr lang="en-US" b="1" dirty="0"/>
              <a:t>, Maurer and </a:t>
            </a:r>
            <a:r>
              <a:rPr lang="en-US" b="1" dirty="0" smtClean="0"/>
              <a:t>Brooks, </a:t>
            </a:r>
            <a:r>
              <a:rPr lang="en-US" b="1" i="1" dirty="0"/>
              <a:t>Learning from Practice: A Text for Experiential Legal Education, </a:t>
            </a:r>
            <a:r>
              <a:rPr lang="en-US" b="1" i="1" dirty="0" smtClean="0"/>
              <a:t>3rd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sz="2400" dirty="0" smtClean="0"/>
              <a:t>irect </a:t>
            </a:r>
            <a:r>
              <a:rPr lang="en-US" sz="2400" dirty="0"/>
              <a:t>link to information about </a:t>
            </a:r>
            <a:r>
              <a:rPr lang="en-US" sz="2400" b="1" dirty="0"/>
              <a:t>Learning From </a:t>
            </a:r>
            <a:r>
              <a:rPr lang="en-US" sz="2400" b="1" dirty="0" smtClean="0"/>
              <a:t>Practice</a:t>
            </a:r>
            <a:r>
              <a:rPr lang="en-US" sz="2400" dirty="0"/>
              <a:t>.  You can link to </a:t>
            </a:r>
            <a:r>
              <a:rPr lang="en-US" sz="2400" dirty="0" smtClean="0"/>
              <a:t>	table of contents </a:t>
            </a:r>
            <a:r>
              <a:rPr lang="en-US" sz="2400" dirty="0"/>
              <a:t>and </a:t>
            </a:r>
            <a:r>
              <a:rPr lang="en-US" sz="2400" dirty="0" smtClean="0"/>
              <a:t>other info</a:t>
            </a:r>
            <a:r>
              <a:rPr lang="en-US" sz="2400" dirty="0"/>
              <a:t>. 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://www.westacademic.com/Professors/ProductDetails</a:t>
            </a:r>
            <a:r>
              <a:rPr lang="en-US" sz="2400" u="sng" dirty="0" smtClean="0">
                <a:hlinkClick r:id="rId3"/>
              </a:rPr>
              <a:t>.</a:t>
            </a:r>
            <a:r>
              <a:rPr lang="en-US" sz="2400" dirty="0" smtClean="0">
                <a:hlinkClick r:id="rId3"/>
              </a:rPr>
              <a:t>	</a:t>
            </a:r>
            <a:r>
              <a:rPr lang="en-US" sz="2400" u="sng" dirty="0" err="1" smtClean="0">
                <a:hlinkClick r:id="rId3"/>
              </a:rPr>
              <a:t>aspx?NSIID</a:t>
            </a:r>
            <a:r>
              <a:rPr lang="en-US" sz="2400" u="sng" dirty="0" smtClean="0">
                <a:hlinkClick r:id="rId3"/>
              </a:rPr>
              <a:t>=45413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b="1" i="1" dirty="0" smtClean="0"/>
              <a:t>Look for Teacher’s Manual – any day!</a:t>
            </a:r>
          </a:p>
          <a:p>
            <a:pPr lvl="1"/>
            <a:endParaRPr lang="en-US" b="1" i="1" dirty="0"/>
          </a:p>
          <a:p>
            <a:pPr lvl="1"/>
            <a:r>
              <a:rPr lang="en-US" b="1" i="1" dirty="0" smtClean="0"/>
              <a:t>Difference in Audience</a:t>
            </a: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3048000" y="7513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1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PART </a:t>
            </a:r>
            <a:r>
              <a:rPr lang="en-US" b="1" i="1" dirty="0"/>
              <a:t>2: BRAINSTORMING:  INNOVATIVE COURSES AT ALBANY LAW SCHOOL (Chung, Falati, Heverly)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Curatorial Studies – </a:t>
            </a:r>
            <a:r>
              <a:rPr lang="en-US" b="1" smtClean="0"/>
              <a:t>Professor Heverly</a:t>
            </a:r>
          </a:p>
          <a:p>
            <a:endParaRPr lang="en-US" b="1" dirty="0" smtClean="0"/>
          </a:p>
          <a:p>
            <a:r>
              <a:rPr lang="en-US" b="1" dirty="0" smtClean="0"/>
              <a:t>Transactional Practice Hybrid: transactional law with a focus on business deals– Professor Chung</a:t>
            </a:r>
            <a:endParaRPr lang="en-US" b="1" dirty="0" smtClean="0"/>
          </a:p>
          <a:p>
            <a:endParaRPr lang="en-US" dirty="0"/>
          </a:p>
          <a:p>
            <a:r>
              <a:rPr lang="en-US" b="1" i="1" dirty="0" smtClean="0"/>
              <a:t>Entrepreneurial Law in Emerging Technologies –</a:t>
            </a:r>
            <a:r>
              <a:rPr lang="en-US" b="1" dirty="0" smtClean="0"/>
              <a:t>Professor Falati</a:t>
            </a:r>
          </a:p>
          <a:p>
            <a:pPr lvl="1"/>
            <a:r>
              <a:rPr lang="en-US" b="1" dirty="0" smtClean="0"/>
              <a:t>2 class </a:t>
            </a:r>
          </a:p>
          <a:p>
            <a:pPr lvl="1"/>
            <a:r>
              <a:rPr lang="en-US" b="1" dirty="0" smtClean="0"/>
              <a:t>2 field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6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EE06D115A374FB31F8955B6BB3C71" ma:contentTypeVersion="2" ma:contentTypeDescription="Create a new document." ma:contentTypeScope="" ma:versionID="cff3033aef92e2f214df3c90050650ec">
  <xsd:schema xmlns:xsd="http://www.w3.org/2001/XMLSchema" xmlns:xs="http://www.w3.org/2001/XMLSchema" xmlns:p="http://schemas.microsoft.com/office/2006/metadata/properties" xmlns:ns1="http://schemas.microsoft.com/sharepoint/v3" xmlns:ns3="30d04656-511f-42b5-adb2-5e42501272af" targetNamespace="http://schemas.microsoft.com/office/2006/metadata/properties" ma:root="true" ma:fieldsID="363cd44a707cdf05307dabeb12fca7ca" ns1:_="" ns3:_="">
    <xsd:import namespace="http://schemas.microsoft.com/sharepoint/v3"/>
    <xsd:import namespace="30d04656-511f-42b5-adb2-5e42501272a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d04656-511f-42b5-adb2-5e42501272af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0d04656-511f-42b5-adb2-5e42501272af">PF7C37ZHKNJA-1596518835-22</_dlc_DocId>
    <_dlc_DocIdUrl xmlns="30d04656-511f-42b5-adb2-5e42501272af">
      <Url>http://wwwfe01/centers/center-for-excellence-in-law-teaching/albany-law-initiatives/celt-faculty-workshops/_layouts/15/DocIdRedir.aspx?ID=PF7C37ZHKNJA-1596518835-22</Url>
      <Description>PF7C37ZHKNJA-1596518835-22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1DEC04F-3E47-4455-B095-4C04EC584F17}"/>
</file>

<file path=customXml/itemProps2.xml><?xml version="1.0" encoding="utf-8"?>
<ds:datastoreItem xmlns:ds="http://schemas.openxmlformats.org/officeDocument/2006/customXml" ds:itemID="{D4D1734B-2531-4848-9A79-EBD9D46DC0AF}"/>
</file>

<file path=customXml/itemProps3.xml><?xml version="1.0" encoding="utf-8"?>
<ds:datastoreItem xmlns:ds="http://schemas.openxmlformats.org/officeDocument/2006/customXml" ds:itemID="{70EC809B-EDFE-4BD5-9C0D-1188F45BBE7C}"/>
</file>

<file path=customXml/itemProps4.xml><?xml version="1.0" encoding="utf-8"?>
<ds:datastoreItem xmlns:ds="http://schemas.openxmlformats.org/officeDocument/2006/customXml" ds:itemID="{82E50633-B725-4344-AD8C-9FD369B98E07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Tahoma</vt:lpstr>
      <vt:lpstr>Times New Roman</vt:lpstr>
      <vt:lpstr>Office Theme</vt:lpstr>
      <vt:lpstr>NEW RESOURCES AND NEW COURSES  </vt:lpstr>
      <vt:lpstr> PART 1:  NEW RESOURCES FOR LEARNING AND TEACHING  (Lynch, Maurer) </vt:lpstr>
      <vt:lpstr>HOW TO USE – 10 New areas</vt:lpstr>
      <vt:lpstr>LEARNING FROM PRACTICE</vt:lpstr>
      <vt:lpstr> PART 2: BRAINSTORMING:  INNOVATIVE COURSES AT ALBANY LAW SCHOOL (Chung, Falati, Heverly)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RESOURCES AND NEW COURSES</dc:title>
  <dc:creator>Lynch, Mary</dc:creator>
  <cp:lastModifiedBy>Lynch, Mary</cp:lastModifiedBy>
  <cp:revision>8</cp:revision>
  <dcterms:created xsi:type="dcterms:W3CDTF">2016-09-13T17:34:13Z</dcterms:created>
  <dcterms:modified xsi:type="dcterms:W3CDTF">2016-09-13T19:51:30Z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0x010100D9DEE06D115A374FB31F8955B6BB3C71</vt:lpwstr>
  </property>
  <property fmtid="{D5CDD505-2E9C-101B-9397-08002B2CF9AE}" pid="3" name="_dlc_DocIdItemGuid">
    <vt:lpwstr>9316d336-071b-40ce-a6c5-614308000172</vt:lpwstr>
  </property>
</Properties>
</file>