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72" r:id="rId2"/>
    <p:sldId id="256" r:id="rId3"/>
    <p:sldId id="258" r:id="rId4"/>
    <p:sldId id="259" r:id="rId5"/>
    <p:sldId id="260" r:id="rId6"/>
    <p:sldId id="261" r:id="rId7"/>
    <p:sldId id="270" r:id="rId8"/>
    <p:sldId id="262" r:id="rId9"/>
    <p:sldId id="271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B117D-3F95-4E02-9A09-0CF2794A710A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71C9A-FD46-41CF-971D-4FD24D40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78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rectify this problem, we bring you the 51ATE Plan. </a:t>
            </a:r>
          </a:p>
          <a:p>
            <a:pPr lvl="0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our hope that this plan can revitalize food entrepreneurship in Albany and promote small business culture within the city. </a:t>
            </a: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A74DD-DDDB-D248-8FFD-9FA80CC3261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39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4ED1415-A4C0-4404-8848-F5A2DEAE5B8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441565C-FE6F-45A0-9E7B-61168726A908}" type="datetimeFigureOut">
              <a:rPr lang="en-US" smtClean="0"/>
              <a:t>10/21/2015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533400"/>
          </a:xfrm>
        </p:spPr>
        <p:txBody>
          <a:bodyPr/>
          <a:lstStyle/>
          <a:p>
            <a:r>
              <a:rPr lang="en-US" sz="6000" dirty="0" smtClean="0"/>
              <a:t>Clinical Pedagogy Across the Curriculum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Dean Connie Mayer</a:t>
            </a:r>
          </a:p>
          <a:p>
            <a:r>
              <a:rPr lang="en-US" dirty="0" smtClean="0"/>
              <a:t>Prof. Sarah Rogerson</a:t>
            </a:r>
          </a:p>
          <a:p>
            <a:r>
              <a:rPr lang="en-US" dirty="0" smtClean="0"/>
              <a:t>Prof. Ray Brescia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743200"/>
            <a:ext cx="4953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43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94000"/>
            <a:ext cx="3048000" cy="4064000"/>
          </a:xfrm>
          <a:prstGeom prst="rect">
            <a:avLst/>
          </a:prstGeom>
        </p:spPr>
      </p:pic>
      <p:pic>
        <p:nvPicPr>
          <p:cNvPr id="13" name="Picture 6" descr="C:\Users\eclarke\AppData\Local\Microsoft\Windows\Temporary Internet Files\Content.IE5\DK5E7GST\photo 5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592" y="0"/>
            <a:ext cx="3366407" cy="400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eclarke\AppData\Local\Microsoft\Windows\Temporary Internet Files\Content.IE5\W2BTS8LJ\photo 3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297"/>
            <a:ext cx="29718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eclarke\AppData\Local\Microsoft\Windows\Temporary Internet Files\Content.IE5\7IMI4G4Q\photo 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93" y="2253343"/>
            <a:ext cx="3562350" cy="474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18658"/>
            <a:ext cx="23622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501" y="1"/>
            <a:ext cx="1943100" cy="2590800"/>
          </a:xfrm>
          <a:prstGeom prst="rect">
            <a:avLst/>
          </a:prstGeom>
        </p:spPr>
      </p:pic>
      <p:pic>
        <p:nvPicPr>
          <p:cNvPr id="2" name="Picture 2" descr="C:\Users\eclarke\AppData\Local\Microsoft\Windows\Temporary Internet Files\Content.IE5\DK5E7GST\photo 1 (2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-42183"/>
            <a:ext cx="2495550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50771"/>
            <a:ext cx="2571750" cy="3429000"/>
          </a:xfrm>
          <a:prstGeom prst="rect">
            <a:avLst/>
          </a:prstGeom>
        </p:spPr>
      </p:pic>
      <p:pic>
        <p:nvPicPr>
          <p:cNvPr id="1026" name="Picture 2" descr="C:\Users\eclarke\AppData\Local\Microsoft\Windows\Temporary Internet Files\Content.IE5\W2BTS8LJ\photo 3 (1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651" y="-31297"/>
            <a:ext cx="5136697" cy="684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2182"/>
            <a:ext cx="9143998" cy="70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3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7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04" y="679652"/>
            <a:ext cx="6227882" cy="3838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6210" y="4518176"/>
            <a:ext cx="72902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BACC6"/>
                </a:solidFill>
                <a:latin typeface="Haettenschweiler"/>
              </a:rPr>
              <a:t>The (51ATE) Plan</a:t>
            </a:r>
            <a:endParaRPr lang="en-US" dirty="0"/>
          </a:p>
          <a:p>
            <a:pPr algn="ctr"/>
            <a:r>
              <a:rPr lang="en-US" sz="2800" b="1" dirty="0">
                <a:solidFill>
                  <a:srgbClr val="F79646"/>
                </a:solidFill>
                <a:latin typeface="Haettenschweiler"/>
              </a:rPr>
              <a:t>Proposed Changes to Albany’s Food Truck Infrastructure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6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Law and Social Innovation: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Creative Problem Solving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0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ABA Report on Legal Education and Professional Development: “The </a:t>
            </a:r>
            <a:r>
              <a:rPr lang="en-US" sz="2400" dirty="0" err="1" smtClean="0"/>
              <a:t>MacCrate</a:t>
            </a:r>
            <a:r>
              <a:rPr lang="en-US" sz="2400" dirty="0" smtClean="0"/>
              <a:t> Report” (1992).  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10 Skills Required of the Modern Lawyer.</a:t>
            </a:r>
          </a:p>
          <a:p>
            <a:r>
              <a:rPr lang="en-US" dirty="0" smtClean="0"/>
              <a:t>#1: Problem Solving.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“Best Practices for Legal Education” (2007)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of the core competencies law students should develop and law schools should cultivate is “the ability to resolve legal problems effectively and responsibly.”</a:t>
            </a:r>
          </a:p>
          <a:p>
            <a:pPr lvl="1"/>
            <a:r>
              <a:rPr lang="en-US" dirty="0" smtClean="0"/>
              <a:t>Best Practices, p. 43.</a:t>
            </a:r>
          </a:p>
          <a:p>
            <a:r>
              <a:rPr lang="en-US" dirty="0" smtClean="0"/>
              <a:t>“Law </a:t>
            </a:r>
            <a:r>
              <a:rPr lang="en-US" dirty="0"/>
              <a:t>schools can provide opportunities for students to engage in context-based learning in hypothetical as well as real life contexts. Ideally, law schools should present students with progressively more challenging problems as their self-efficacy, lifelong learning skills, and practical judgment develop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Best Practices, p. 105.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Schultz &amp; </a:t>
            </a:r>
            <a:r>
              <a:rPr lang="en-US" dirty="0" err="1" smtClean="0"/>
              <a:t>Zedeck</a:t>
            </a:r>
            <a:r>
              <a:rPr lang="en-US" dirty="0" smtClean="0"/>
              <a:t>: 26 Lawyering Effectiveness Factors (2009)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	Analysis and Reasoning: Uses analytical skills, logic, and reasoning to approach problems and to formulate conclusions and advice.</a:t>
            </a:r>
          </a:p>
          <a:p>
            <a:r>
              <a:rPr lang="en-US" dirty="0" smtClean="0"/>
              <a:t>2.	Creativity/Innovation: Thinks “outside the box,” develops innovative approaches and solutions.</a:t>
            </a:r>
          </a:p>
          <a:p>
            <a:r>
              <a:rPr lang="en-US" dirty="0" smtClean="0"/>
              <a:t>3.	Problem Solving: Effectively identifies problems and derives appropriate solutions.</a:t>
            </a:r>
          </a:p>
          <a:p>
            <a:r>
              <a:rPr lang="en-US" dirty="0" smtClean="0"/>
              <a:t>4.	Practical Judgment: Determines effective and realistic approaches to problems.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7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What the Best Law Teachers Do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“The teachers in the study produce exceptional learning…[Students in their classes] learn core lawyering skills, including attention to detail, close reading, communication, advocacy, and legal reasoning.  Students </a:t>
            </a:r>
            <a:r>
              <a:rPr lang="en-US" sz="2800" i="1" dirty="0" smtClean="0"/>
              <a:t>also learn the problem-solving skills</a:t>
            </a:r>
            <a:r>
              <a:rPr lang="en-US" sz="2800" dirty="0" smtClean="0"/>
              <a:t> and the judgment needed to draft documents and address client needs.”</a:t>
            </a:r>
          </a:p>
          <a:p>
            <a:pPr lvl="1"/>
            <a:r>
              <a:rPr lang="en-US" sz="2800" dirty="0" smtClean="0"/>
              <a:t>pp. 21-22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7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Students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with local officials to address actual, complex legal and policy problems city government is facing.</a:t>
            </a:r>
          </a:p>
          <a:p>
            <a:r>
              <a:rPr lang="en-US" dirty="0" smtClean="0"/>
              <a:t>Gather facts using traditional research, site visits, surveys, etc.</a:t>
            </a:r>
          </a:p>
          <a:p>
            <a:r>
              <a:rPr lang="en-US" dirty="0" smtClean="0"/>
              <a:t>Interview local officials, stakeholders, community activists, consumers, potential end users.</a:t>
            </a:r>
          </a:p>
          <a:p>
            <a:r>
              <a:rPr lang="en-US" dirty="0" smtClean="0"/>
              <a:t>Work in teams; critique each others’ work.</a:t>
            </a:r>
          </a:p>
          <a:p>
            <a:r>
              <a:rPr lang="en-US" dirty="0" smtClean="0"/>
              <a:t>Prepare written communications in two formats:</a:t>
            </a:r>
          </a:p>
          <a:p>
            <a:pPr lvl="1"/>
            <a:r>
              <a:rPr lang="en-US" dirty="0" smtClean="0"/>
              <a:t>Brief “one-pagers” on their given topic.</a:t>
            </a:r>
          </a:p>
          <a:p>
            <a:pPr lvl="1"/>
            <a:r>
              <a:rPr lang="en-US" dirty="0" smtClean="0"/>
              <a:t>End-of-Semester white paper on the topic</a:t>
            </a:r>
          </a:p>
          <a:p>
            <a:r>
              <a:rPr lang="en-US" dirty="0" smtClean="0"/>
              <a:t>Present findings and ideas in two formats:</a:t>
            </a:r>
          </a:p>
          <a:p>
            <a:pPr lvl="1"/>
            <a:r>
              <a:rPr lang="en-US" dirty="0" smtClean="0"/>
              <a:t>Short, “pitch” sessions.</a:t>
            </a:r>
          </a:p>
          <a:p>
            <a:pPr lvl="1"/>
            <a:r>
              <a:rPr lang="en-US" dirty="0" smtClean="0"/>
              <a:t>Longer, full briefing sessions.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Pedagogy and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Issue Spotting</a:t>
            </a:r>
          </a:p>
          <a:p>
            <a:pPr marL="0" indent="0">
              <a:buNone/>
            </a:pPr>
            <a:r>
              <a:rPr lang="en-US" dirty="0" smtClean="0"/>
              <a:t>Field Research</a:t>
            </a:r>
          </a:p>
          <a:p>
            <a:pPr marL="0" indent="0">
              <a:buNone/>
            </a:pPr>
            <a:r>
              <a:rPr lang="en-US" dirty="0" smtClean="0"/>
              <a:t>Interviewing</a:t>
            </a:r>
          </a:p>
          <a:p>
            <a:pPr marL="0" indent="0">
              <a:buNone/>
            </a:pPr>
            <a:r>
              <a:rPr lang="en-US" dirty="0" smtClean="0"/>
              <a:t>Fact Gathering</a:t>
            </a:r>
          </a:p>
          <a:p>
            <a:pPr marL="0" indent="0">
              <a:buNone/>
            </a:pPr>
            <a:r>
              <a:rPr lang="en-US" dirty="0" smtClean="0"/>
              <a:t>Active Listening</a:t>
            </a:r>
          </a:p>
          <a:p>
            <a:pPr marL="0" indent="0">
              <a:buNone/>
            </a:pPr>
            <a:r>
              <a:rPr lang="en-US" dirty="0" smtClean="0"/>
              <a:t>Legal Analysis</a:t>
            </a:r>
          </a:p>
          <a:p>
            <a:pPr marL="0" indent="0">
              <a:buNone/>
            </a:pPr>
            <a:r>
              <a:rPr lang="en-US" dirty="0" smtClean="0"/>
              <a:t>Empathy</a:t>
            </a:r>
          </a:p>
          <a:p>
            <a:pPr marL="0" indent="0">
              <a:buNone/>
            </a:pPr>
            <a:r>
              <a:rPr lang="en-US" dirty="0" smtClean="0"/>
              <a:t>Oral and Written Communication and Advocacy</a:t>
            </a:r>
          </a:p>
          <a:p>
            <a:pPr marL="0" indent="0">
              <a:buNone/>
            </a:pPr>
            <a:r>
              <a:rPr lang="en-US" dirty="0" smtClean="0"/>
              <a:t>Working in Groups</a:t>
            </a:r>
          </a:p>
          <a:p>
            <a:pPr marL="0" indent="0">
              <a:buNone/>
            </a:pPr>
            <a:r>
              <a:rPr lang="en-US" dirty="0" smtClean="0"/>
              <a:t>Peer-to-Peer Critique of Written and Oral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0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Dan Pink: </a:t>
            </a:r>
            <a:r>
              <a:rPr lang="en-US" sz="3200" i="1" dirty="0" smtClean="0"/>
              <a:t>A Whole New Mind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“High Touch/High Concept” aptitudes that are needed in the new “Conceptual” age.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/>
              <a:t>Design</a:t>
            </a:r>
            <a:r>
              <a:rPr lang="en-US" sz="3200" dirty="0"/>
              <a:t>: creating something beautiful or engaging.</a:t>
            </a:r>
          </a:p>
          <a:p>
            <a:r>
              <a:rPr lang="en-US" sz="3200" b="1" dirty="0"/>
              <a:t>Story</a:t>
            </a:r>
            <a:r>
              <a:rPr lang="en-US" sz="3200" dirty="0"/>
              <a:t>: telling a compelling narrative.</a:t>
            </a:r>
          </a:p>
          <a:p>
            <a:r>
              <a:rPr lang="en-US" sz="3200" b="1" dirty="0"/>
              <a:t>Symphony</a:t>
            </a:r>
            <a:r>
              <a:rPr lang="en-US" sz="3200" dirty="0"/>
              <a:t>: synthesizing -- seeing the big picture and marshalling/coordinating resources.</a:t>
            </a:r>
          </a:p>
          <a:p>
            <a:r>
              <a:rPr lang="en-US" sz="3200" b="1" dirty="0"/>
              <a:t>Empathy</a:t>
            </a:r>
            <a:r>
              <a:rPr lang="en-US" sz="3200" dirty="0"/>
              <a:t>: forging relationships.</a:t>
            </a:r>
          </a:p>
          <a:p>
            <a:r>
              <a:rPr lang="en-US" sz="3200" b="1" dirty="0"/>
              <a:t>Play</a:t>
            </a:r>
            <a:r>
              <a:rPr lang="en-US" sz="3200" dirty="0"/>
              <a:t>: engaging lightheartedly.</a:t>
            </a:r>
          </a:p>
          <a:p>
            <a:r>
              <a:rPr lang="en-US" sz="3200" b="1" dirty="0"/>
              <a:t>Meaning</a:t>
            </a:r>
            <a:r>
              <a:rPr lang="en-US" sz="3200" dirty="0"/>
              <a:t>: pursuing fulfillment.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72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DEE06D115A374FB31F8955B6BB3C71" ma:contentTypeVersion="2" ma:contentTypeDescription="Create a new document." ma:contentTypeScope="" ma:versionID="cff3033aef92e2f214df3c90050650ec">
  <xsd:schema xmlns:xsd="http://www.w3.org/2001/XMLSchema" xmlns:xs="http://www.w3.org/2001/XMLSchema" xmlns:p="http://schemas.microsoft.com/office/2006/metadata/properties" xmlns:ns1="http://schemas.microsoft.com/sharepoint/v3" xmlns:ns3="30d04656-511f-42b5-adb2-5e42501272af" targetNamespace="http://schemas.microsoft.com/office/2006/metadata/properties" ma:root="true" ma:fieldsID="363cd44a707cdf05307dabeb12fca7ca" ns1:_="" ns3:_="">
    <xsd:import namespace="http://schemas.microsoft.com/sharepoint/v3"/>
    <xsd:import namespace="30d04656-511f-42b5-adb2-5e42501272a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d04656-511f-42b5-adb2-5e42501272af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30d04656-511f-42b5-adb2-5e42501272af">PF7C37ZHKNJA-1596518835-21</_dlc_DocId>
    <_dlc_DocIdUrl xmlns="30d04656-511f-42b5-adb2-5e42501272af">
      <Url>http://wwwfe01/centers/center-for-excellence-in-law-teaching/albany-law-initiatives/celt-faculty-workshops/_layouts/15/DocIdRedir.aspx?ID=PF7C37ZHKNJA-1596518835-21</Url>
      <Description>PF7C37ZHKNJA-1596518835-21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46E7691-2AF3-4348-B799-B77C7D51135D}"/>
</file>

<file path=customXml/itemProps2.xml><?xml version="1.0" encoding="utf-8"?>
<ds:datastoreItem xmlns:ds="http://schemas.openxmlformats.org/officeDocument/2006/customXml" ds:itemID="{2DA3A290-0F14-4145-A3DB-98A23318ABFE}"/>
</file>

<file path=customXml/itemProps3.xml><?xml version="1.0" encoding="utf-8"?>
<ds:datastoreItem xmlns:ds="http://schemas.openxmlformats.org/officeDocument/2006/customXml" ds:itemID="{784BEB21-1D7E-4010-81BF-8ED75A1AB87B}"/>
</file>

<file path=customXml/itemProps4.xml><?xml version="1.0" encoding="utf-8"?>
<ds:datastoreItem xmlns:ds="http://schemas.openxmlformats.org/officeDocument/2006/customXml" ds:itemID="{26BA914B-B613-40A4-B729-BFCCA84DD4FC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47</TotalTime>
  <Words>460</Words>
  <Application>Microsoft Office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Haettenschweiler</vt:lpstr>
      <vt:lpstr>Adjacency</vt:lpstr>
      <vt:lpstr>Clinical Pedagogy Across the Curriculum</vt:lpstr>
      <vt:lpstr>Law and Social Innovation:</vt:lpstr>
      <vt:lpstr>ABA Report on Legal Education and Professional Development: “The MacCrate Report” (1992).   </vt:lpstr>
      <vt:lpstr>“Best Practices for Legal Education” (2007)</vt:lpstr>
      <vt:lpstr>Schultz &amp; Zedeck: 26 Lawyering Effectiveness Factors (2009) </vt:lpstr>
      <vt:lpstr>What the Best Law Teachers Do</vt:lpstr>
      <vt:lpstr>What the Students Do</vt:lpstr>
      <vt:lpstr>Clinical Pedagogy and Problem Solving</vt:lpstr>
      <vt:lpstr>Dan Pink: A Whole New Mind “High Touch/High Concept” aptitudes that are needed in the new “Conceptual” age.</vt:lpstr>
      <vt:lpstr>PowerPoint Presentation</vt:lpstr>
      <vt:lpstr>PowerPoint Presentation</vt:lpstr>
    </vt:vector>
  </TitlesOfParts>
  <Company>Albany Law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and Social Innovation</dc:title>
  <dc:creator>Brescia, Raymond</dc:creator>
  <cp:lastModifiedBy>Roepe, Eileen</cp:lastModifiedBy>
  <cp:revision>7</cp:revision>
  <dcterms:created xsi:type="dcterms:W3CDTF">2015-03-17T22:24:12Z</dcterms:created>
  <dcterms:modified xsi:type="dcterms:W3CDTF">2015-10-21T17:03:36Z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0x010100D9DEE06D115A374FB31F8955B6BB3C71</vt:lpwstr>
  </property>
  <property fmtid="{D5CDD505-2E9C-101B-9397-08002B2CF9AE}" pid="3" name="_dlc_DocIdItemGuid">
    <vt:lpwstr>539a50d1-04d8-4227-8735-ee7813117692</vt:lpwstr>
  </property>
</Properties>
</file>